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Alice" pitchFamily="2" charset="77"/>
      <p:regular r:id="rId37"/>
    </p:embeddedFont>
    <p:embeddedFont>
      <p:font typeface="Alice Bold" pitchFamily="2" charset="77"/>
      <p:regular r:id="rId38"/>
      <p:bold r:id="rId39"/>
    </p:embeddedFont>
    <p:embeddedFont>
      <p:font typeface="Alice Bold Italics" pitchFamily="2" charset="77"/>
      <p:regular r:id="rId40"/>
      <p:italic r:id="rId41"/>
    </p:embeddedFont>
    <p:embeddedFont>
      <p:font typeface="Alice Italics" pitchFamily="2" charset="77"/>
      <p:regular r:id="rId42"/>
      <p:italic r:id="rId43"/>
    </p:embeddedFont>
    <p:embeddedFont>
      <p:font typeface="Kingred Youth" pitchFamily="2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94544" autoAdjust="0"/>
  </p:normalViewPr>
  <p:slideViewPr>
    <p:cSldViewPr>
      <p:cViewPr varScale="1">
        <p:scale>
          <a:sx n="79" d="100"/>
          <a:sy n="79" d="100"/>
        </p:scale>
        <p:origin x="26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C5E2E-8E59-E04A-A69F-06FAE9835092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20AE2-6860-C640-A32A-88A32A6F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4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20AE2-6860-C640-A32A-88A32A6F3F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6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8.sv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12" Type="http://schemas.openxmlformats.org/officeDocument/2006/relationships/image" Target="../media/image19.png"/><Relationship Id="rId17" Type="http://schemas.openxmlformats.org/officeDocument/2006/relationships/image" Target="../media/image50.sv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26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8.sv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18.svg"/><Relationship Id="rId10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8.svg"/><Relationship Id="rId18" Type="http://schemas.openxmlformats.org/officeDocument/2006/relationships/image" Target="../media/image37.png"/><Relationship Id="rId3" Type="http://schemas.openxmlformats.org/officeDocument/2006/relationships/image" Target="../media/image2.svg"/><Relationship Id="rId21" Type="http://schemas.openxmlformats.org/officeDocument/2006/relationships/image" Target="../media/image40.svg"/><Relationship Id="rId7" Type="http://schemas.openxmlformats.org/officeDocument/2006/relationships/image" Target="../media/image28.svg"/><Relationship Id="rId12" Type="http://schemas.openxmlformats.org/officeDocument/2006/relationships/image" Target="../media/image17.png"/><Relationship Id="rId17" Type="http://schemas.openxmlformats.org/officeDocument/2006/relationships/image" Target="../media/image36.sv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0.svg"/><Relationship Id="rId5" Type="http://schemas.openxmlformats.org/officeDocument/2006/relationships/image" Target="../media/image32.svg"/><Relationship Id="rId15" Type="http://schemas.openxmlformats.org/officeDocument/2006/relationships/image" Target="../media/image26.svg"/><Relationship Id="rId10" Type="http://schemas.openxmlformats.org/officeDocument/2006/relationships/image" Target="../media/image19.png"/><Relationship Id="rId19" Type="http://schemas.openxmlformats.org/officeDocument/2006/relationships/image" Target="../media/image38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12" Type="http://schemas.openxmlformats.org/officeDocument/2006/relationships/image" Target="../media/image19.png"/><Relationship Id="rId17" Type="http://schemas.openxmlformats.org/officeDocument/2006/relationships/image" Target="../media/image50.sv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26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8.sv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8.sv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8.sv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12" Type="http://schemas.openxmlformats.org/officeDocument/2006/relationships/image" Target="../media/image19.png"/><Relationship Id="rId17" Type="http://schemas.openxmlformats.org/officeDocument/2006/relationships/image" Target="../media/image50.sv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26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8.svg"/><Relationship Id="rId1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8.sv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8.sv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12" Type="http://schemas.openxmlformats.org/officeDocument/2006/relationships/image" Target="../media/image19.png"/><Relationship Id="rId17" Type="http://schemas.openxmlformats.org/officeDocument/2006/relationships/image" Target="../media/image50.sv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26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18.svg"/><Relationship Id="rId1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8.svg"/><Relationship Id="rId18" Type="http://schemas.openxmlformats.org/officeDocument/2006/relationships/image" Target="../media/image37.png"/><Relationship Id="rId3" Type="http://schemas.openxmlformats.org/officeDocument/2006/relationships/image" Target="../media/image2.svg"/><Relationship Id="rId21" Type="http://schemas.openxmlformats.org/officeDocument/2006/relationships/image" Target="../media/image40.svg"/><Relationship Id="rId7" Type="http://schemas.openxmlformats.org/officeDocument/2006/relationships/image" Target="../media/image28.svg"/><Relationship Id="rId12" Type="http://schemas.openxmlformats.org/officeDocument/2006/relationships/image" Target="../media/image17.png"/><Relationship Id="rId17" Type="http://schemas.openxmlformats.org/officeDocument/2006/relationships/image" Target="../media/image36.sv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0.svg"/><Relationship Id="rId5" Type="http://schemas.openxmlformats.org/officeDocument/2006/relationships/image" Target="../media/image32.svg"/><Relationship Id="rId15" Type="http://schemas.openxmlformats.org/officeDocument/2006/relationships/image" Target="../media/image26.svg"/><Relationship Id="rId10" Type="http://schemas.openxmlformats.org/officeDocument/2006/relationships/image" Target="../media/image19.png"/><Relationship Id="rId19" Type="http://schemas.openxmlformats.org/officeDocument/2006/relationships/image" Target="../media/image38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2.png"/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12" Type="http://schemas.openxmlformats.org/officeDocument/2006/relationships/image" Target="../media/image71.jpeg"/><Relationship Id="rId17" Type="http://schemas.openxmlformats.org/officeDocument/2006/relationships/image" Target="../media/image40.svg"/><Relationship Id="rId2" Type="http://schemas.openxmlformats.org/officeDocument/2006/relationships/image" Target="../media/image1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74.sv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2.png"/><Relationship Id="rId3" Type="http://schemas.openxmlformats.org/officeDocument/2006/relationships/image" Target="../media/image20.svg"/><Relationship Id="rId7" Type="http://schemas.openxmlformats.org/officeDocument/2006/relationships/image" Target="../media/image28.svg"/><Relationship Id="rId12" Type="http://schemas.openxmlformats.org/officeDocument/2006/relationships/image" Target="../media/image75.jpeg"/><Relationship Id="rId17" Type="http://schemas.openxmlformats.org/officeDocument/2006/relationships/image" Target="../media/image40.svg"/><Relationship Id="rId2" Type="http://schemas.openxmlformats.org/officeDocument/2006/relationships/image" Target="../media/image1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5" Type="http://schemas.openxmlformats.org/officeDocument/2006/relationships/image" Target="../media/image74.sv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8.svg"/><Relationship Id="rId18" Type="http://schemas.openxmlformats.org/officeDocument/2006/relationships/image" Target="../media/image37.png"/><Relationship Id="rId3" Type="http://schemas.openxmlformats.org/officeDocument/2006/relationships/image" Target="../media/image2.svg"/><Relationship Id="rId21" Type="http://schemas.openxmlformats.org/officeDocument/2006/relationships/image" Target="../media/image40.svg"/><Relationship Id="rId7" Type="http://schemas.openxmlformats.org/officeDocument/2006/relationships/image" Target="../media/image28.svg"/><Relationship Id="rId12" Type="http://schemas.openxmlformats.org/officeDocument/2006/relationships/image" Target="../media/image17.png"/><Relationship Id="rId17" Type="http://schemas.openxmlformats.org/officeDocument/2006/relationships/image" Target="../media/image36.sv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0.svg"/><Relationship Id="rId5" Type="http://schemas.openxmlformats.org/officeDocument/2006/relationships/image" Target="../media/image32.svg"/><Relationship Id="rId15" Type="http://schemas.openxmlformats.org/officeDocument/2006/relationships/image" Target="../media/image26.svg"/><Relationship Id="rId10" Type="http://schemas.openxmlformats.org/officeDocument/2006/relationships/image" Target="../media/image19.png"/><Relationship Id="rId19" Type="http://schemas.openxmlformats.org/officeDocument/2006/relationships/image" Target="../media/image38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8.svg"/><Relationship Id="rId18" Type="http://schemas.openxmlformats.org/officeDocument/2006/relationships/image" Target="../media/image37.png"/><Relationship Id="rId3" Type="http://schemas.openxmlformats.org/officeDocument/2006/relationships/image" Target="../media/image2.svg"/><Relationship Id="rId21" Type="http://schemas.openxmlformats.org/officeDocument/2006/relationships/image" Target="../media/image40.svg"/><Relationship Id="rId7" Type="http://schemas.openxmlformats.org/officeDocument/2006/relationships/image" Target="../media/image28.svg"/><Relationship Id="rId12" Type="http://schemas.openxmlformats.org/officeDocument/2006/relationships/image" Target="../media/image17.png"/><Relationship Id="rId17" Type="http://schemas.openxmlformats.org/officeDocument/2006/relationships/image" Target="../media/image36.sv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0.svg"/><Relationship Id="rId5" Type="http://schemas.openxmlformats.org/officeDocument/2006/relationships/image" Target="../media/image32.svg"/><Relationship Id="rId15" Type="http://schemas.openxmlformats.org/officeDocument/2006/relationships/image" Target="../media/image26.svg"/><Relationship Id="rId10" Type="http://schemas.openxmlformats.org/officeDocument/2006/relationships/image" Target="../media/image19.png"/><Relationship Id="rId19" Type="http://schemas.openxmlformats.org/officeDocument/2006/relationships/image" Target="../media/image38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8.sv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8.sv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8.sv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16736" y="5349996"/>
            <a:ext cx="12969254" cy="2966222"/>
            <a:chOff x="0" y="0"/>
            <a:chExt cx="3415771" cy="781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15771" cy="781227"/>
            </a:xfrm>
            <a:custGeom>
              <a:avLst/>
              <a:gdLst/>
              <a:ahLst/>
              <a:cxnLst/>
              <a:rect l="l" t="t" r="r" b="b"/>
              <a:pathLst>
                <a:path w="3415771" h="781227">
                  <a:moveTo>
                    <a:pt x="0" y="0"/>
                  </a:moveTo>
                  <a:lnTo>
                    <a:pt x="3415771" y="0"/>
                  </a:lnTo>
                  <a:lnTo>
                    <a:pt x="3415771" y="781227"/>
                  </a:lnTo>
                  <a:lnTo>
                    <a:pt x="0" y="781227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3350"/>
              <a:ext cx="3415771" cy="647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00"/>
                </a:lnSpc>
              </a:pPr>
              <a:r>
                <a:rPr lang="en-US" sz="8000">
                  <a:solidFill>
                    <a:srgbClr val="43241E"/>
                  </a:solidFill>
                  <a:latin typeface="Alice"/>
                  <a:ea typeface="Alice"/>
                  <a:cs typeface="Alice"/>
                  <a:sym typeface="Alice"/>
                </a:rPr>
                <a:t>PREDICTING COLLEGE DIVERSITY SCORES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1634" y="1998501"/>
            <a:ext cx="12969254" cy="2991017"/>
            <a:chOff x="0" y="0"/>
            <a:chExt cx="3415771" cy="7877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15771" cy="787758"/>
            </a:xfrm>
            <a:custGeom>
              <a:avLst/>
              <a:gdLst/>
              <a:ahLst/>
              <a:cxnLst/>
              <a:rect l="l" t="t" r="r" b="b"/>
              <a:pathLst>
                <a:path w="3415771" h="787758">
                  <a:moveTo>
                    <a:pt x="0" y="0"/>
                  </a:moveTo>
                  <a:lnTo>
                    <a:pt x="3415771" y="0"/>
                  </a:lnTo>
                  <a:lnTo>
                    <a:pt x="3415771" y="787758"/>
                  </a:lnTo>
                  <a:lnTo>
                    <a:pt x="0" y="787758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0975"/>
              <a:ext cx="3415771" cy="606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999"/>
                </a:lnSpc>
              </a:pPr>
              <a:r>
                <a:rPr lang="en-US" sz="9999">
                  <a:solidFill>
                    <a:srgbClr val="43241E"/>
                  </a:solidFill>
                  <a:latin typeface="Alice"/>
                  <a:ea typeface="Alice"/>
                  <a:cs typeface="Alice"/>
                  <a:sym typeface="Alice"/>
                </a:rPr>
                <a:t>DATA 400 PROJECT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19857" y="1355498"/>
            <a:ext cx="1929729" cy="1958212"/>
          </a:xfrm>
          <a:custGeom>
            <a:avLst/>
            <a:gdLst/>
            <a:ahLst/>
            <a:cxnLst/>
            <a:rect l="l" t="t" r="r" b="b"/>
            <a:pathLst>
              <a:path w="1929729" h="1958212">
                <a:moveTo>
                  <a:pt x="0" y="0"/>
                </a:moveTo>
                <a:lnTo>
                  <a:pt x="1929729" y="0"/>
                </a:lnTo>
                <a:lnTo>
                  <a:pt x="1929729" y="1958212"/>
                </a:lnTo>
                <a:lnTo>
                  <a:pt x="0" y="1958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624960">
            <a:off x="15513202" y="1687981"/>
            <a:ext cx="1273704" cy="1914037"/>
          </a:xfrm>
          <a:custGeom>
            <a:avLst/>
            <a:gdLst/>
            <a:ahLst/>
            <a:cxnLst/>
            <a:rect l="l" t="t" r="r" b="b"/>
            <a:pathLst>
              <a:path w="1273704" h="1914037">
                <a:moveTo>
                  <a:pt x="0" y="0"/>
                </a:moveTo>
                <a:lnTo>
                  <a:pt x="1273705" y="0"/>
                </a:lnTo>
                <a:lnTo>
                  <a:pt x="1273705" y="1914037"/>
                </a:lnTo>
                <a:lnTo>
                  <a:pt x="0" y="1914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223175" y="4118057"/>
            <a:ext cx="492559" cy="489872"/>
          </a:xfrm>
          <a:custGeom>
            <a:avLst/>
            <a:gdLst/>
            <a:ahLst/>
            <a:cxnLst/>
            <a:rect l="l" t="t" r="r" b="b"/>
            <a:pathLst>
              <a:path w="492559" h="489872">
                <a:moveTo>
                  <a:pt x="0" y="0"/>
                </a:moveTo>
                <a:lnTo>
                  <a:pt x="492559" y="0"/>
                </a:lnTo>
                <a:lnTo>
                  <a:pt x="492559" y="489872"/>
                </a:lnTo>
                <a:lnTo>
                  <a:pt x="0" y="489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605346">
            <a:off x="16795385" y="4797314"/>
            <a:ext cx="975571" cy="995480"/>
          </a:xfrm>
          <a:custGeom>
            <a:avLst/>
            <a:gdLst/>
            <a:ahLst/>
            <a:cxnLst/>
            <a:rect l="l" t="t" r="r" b="b"/>
            <a:pathLst>
              <a:path w="975571" h="995480">
                <a:moveTo>
                  <a:pt x="0" y="0"/>
                </a:moveTo>
                <a:lnTo>
                  <a:pt x="975571" y="0"/>
                </a:lnTo>
                <a:lnTo>
                  <a:pt x="975571" y="995480"/>
                </a:lnTo>
                <a:lnTo>
                  <a:pt x="0" y="995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677873">
            <a:off x="1854593" y="4606074"/>
            <a:ext cx="3428027" cy="2528947"/>
            <a:chOff x="0" y="0"/>
            <a:chExt cx="936869" cy="6911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6869" cy="691153"/>
            </a:xfrm>
            <a:custGeom>
              <a:avLst/>
              <a:gdLst/>
              <a:ahLst/>
              <a:cxnLst/>
              <a:rect l="l" t="t" r="r" b="b"/>
              <a:pathLst>
                <a:path w="936869" h="691153">
                  <a:moveTo>
                    <a:pt x="468435" y="0"/>
                  </a:moveTo>
                  <a:lnTo>
                    <a:pt x="537589" y="74456"/>
                  </a:lnTo>
                  <a:lnTo>
                    <a:pt x="638378" y="23536"/>
                  </a:lnTo>
                  <a:lnTo>
                    <a:pt x="666559" y="111473"/>
                  </a:lnTo>
                  <a:lnTo>
                    <a:pt x="785369" y="90967"/>
                  </a:lnTo>
                  <a:lnTo>
                    <a:pt x="768771" y="180509"/>
                  </a:lnTo>
                  <a:lnTo>
                    <a:pt x="889556" y="193185"/>
                  </a:lnTo>
                  <a:lnTo>
                    <a:pt x="830420" y="272237"/>
                  </a:lnTo>
                  <a:lnTo>
                    <a:pt x="936869" y="316384"/>
                  </a:lnTo>
                  <a:lnTo>
                    <a:pt x="843182" y="374271"/>
                  </a:lnTo>
                  <a:lnTo>
                    <a:pt x="920918" y="443928"/>
                  </a:lnTo>
                  <a:lnTo>
                    <a:pt x="805331" y="472832"/>
                  </a:lnTo>
                  <a:lnTo>
                    <a:pt x="843856" y="558589"/>
                  </a:lnTo>
                  <a:lnTo>
                    <a:pt x="721982" y="554605"/>
                  </a:lnTo>
                  <a:lnTo>
                    <a:pt x="716090" y="644882"/>
                  </a:lnTo>
                  <a:lnTo>
                    <a:pt x="604389" y="608550"/>
                  </a:lnTo>
                  <a:lnTo>
                    <a:pt x="554878" y="691153"/>
                  </a:lnTo>
                  <a:lnTo>
                    <a:pt x="468435" y="627379"/>
                  </a:lnTo>
                  <a:lnTo>
                    <a:pt x="381991" y="691153"/>
                  </a:lnTo>
                  <a:lnTo>
                    <a:pt x="332480" y="608550"/>
                  </a:lnTo>
                  <a:lnTo>
                    <a:pt x="220779" y="644882"/>
                  </a:lnTo>
                  <a:lnTo>
                    <a:pt x="214887" y="554605"/>
                  </a:lnTo>
                  <a:lnTo>
                    <a:pt x="93014" y="558589"/>
                  </a:lnTo>
                  <a:lnTo>
                    <a:pt x="131537" y="472832"/>
                  </a:lnTo>
                  <a:lnTo>
                    <a:pt x="15952" y="443928"/>
                  </a:lnTo>
                  <a:lnTo>
                    <a:pt x="93687" y="374271"/>
                  </a:lnTo>
                  <a:lnTo>
                    <a:pt x="0" y="316384"/>
                  </a:lnTo>
                  <a:lnTo>
                    <a:pt x="106449" y="272237"/>
                  </a:lnTo>
                  <a:lnTo>
                    <a:pt x="47313" y="193185"/>
                  </a:lnTo>
                  <a:lnTo>
                    <a:pt x="168098" y="180509"/>
                  </a:lnTo>
                  <a:lnTo>
                    <a:pt x="151501" y="90967"/>
                  </a:lnTo>
                  <a:lnTo>
                    <a:pt x="270310" y="111473"/>
                  </a:lnTo>
                  <a:lnTo>
                    <a:pt x="298491" y="23536"/>
                  </a:lnTo>
                  <a:lnTo>
                    <a:pt x="399280" y="74456"/>
                  </a:lnTo>
                  <a:lnTo>
                    <a:pt x="468435" y="0"/>
                  </a:lnTo>
                  <a:close/>
                </a:path>
              </a:pathLst>
            </a:custGeom>
            <a:solidFill>
              <a:srgbClr val="65A0F1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46386" y="136568"/>
              <a:ext cx="644098" cy="446593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ctr">
                <a:lnSpc>
                  <a:spcPts val="2729"/>
                </a:lnSpc>
              </a:pPr>
              <a:r>
                <a:rPr lang="en-US" sz="2599">
                  <a:solidFill>
                    <a:srgbClr val="FFFAF0"/>
                  </a:solidFill>
                  <a:latin typeface="Alice Bold"/>
                  <a:ea typeface="Alice Bold"/>
                  <a:cs typeface="Alice Bold"/>
                  <a:sym typeface="Alice Bold"/>
                </a:rPr>
                <a:t>By Margaret and Munkhtsatsral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892051" y="4719561"/>
            <a:ext cx="715070" cy="711170"/>
          </a:xfrm>
          <a:custGeom>
            <a:avLst/>
            <a:gdLst/>
            <a:ahLst/>
            <a:cxnLst/>
            <a:rect l="l" t="t" r="r" b="b"/>
            <a:pathLst>
              <a:path w="715070" h="711170">
                <a:moveTo>
                  <a:pt x="0" y="0"/>
                </a:moveTo>
                <a:lnTo>
                  <a:pt x="715070" y="0"/>
                </a:lnTo>
                <a:lnTo>
                  <a:pt x="715070" y="711170"/>
                </a:lnTo>
                <a:lnTo>
                  <a:pt x="0" y="711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795764">
            <a:off x="13981442" y="3617947"/>
            <a:ext cx="1000219" cy="1000219"/>
          </a:xfrm>
          <a:custGeom>
            <a:avLst/>
            <a:gdLst/>
            <a:ahLst/>
            <a:cxnLst/>
            <a:rect l="l" t="t" r="r" b="b"/>
            <a:pathLst>
              <a:path w="1000219" h="1000219">
                <a:moveTo>
                  <a:pt x="0" y="0"/>
                </a:moveTo>
                <a:lnTo>
                  <a:pt x="1000219" y="0"/>
                </a:lnTo>
                <a:lnTo>
                  <a:pt x="1000219" y="1000219"/>
                </a:lnTo>
                <a:lnTo>
                  <a:pt x="0" y="10002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002996" y="7372008"/>
            <a:ext cx="1301701" cy="1294601"/>
          </a:xfrm>
          <a:custGeom>
            <a:avLst/>
            <a:gdLst/>
            <a:ahLst/>
            <a:cxnLst/>
            <a:rect l="l" t="t" r="r" b="b"/>
            <a:pathLst>
              <a:path w="1301701" h="1294601">
                <a:moveTo>
                  <a:pt x="0" y="0"/>
                </a:moveTo>
                <a:lnTo>
                  <a:pt x="1301701" y="0"/>
                </a:lnTo>
                <a:lnTo>
                  <a:pt x="1301701" y="1294601"/>
                </a:lnTo>
                <a:lnTo>
                  <a:pt x="0" y="1294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1845646">
            <a:off x="16387622" y="7635118"/>
            <a:ext cx="1420264" cy="1422851"/>
          </a:xfrm>
          <a:custGeom>
            <a:avLst/>
            <a:gdLst/>
            <a:ahLst/>
            <a:cxnLst/>
            <a:rect l="l" t="t" r="r" b="b"/>
            <a:pathLst>
              <a:path w="1420264" h="1422851">
                <a:moveTo>
                  <a:pt x="0" y="0"/>
                </a:moveTo>
                <a:lnTo>
                  <a:pt x="1420264" y="0"/>
                </a:lnTo>
                <a:lnTo>
                  <a:pt x="1420264" y="1422851"/>
                </a:lnTo>
                <a:lnTo>
                  <a:pt x="0" y="14228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1079818">
            <a:off x="15523934" y="7959708"/>
            <a:ext cx="1199468" cy="854894"/>
          </a:xfrm>
          <a:custGeom>
            <a:avLst/>
            <a:gdLst/>
            <a:ahLst/>
            <a:cxnLst/>
            <a:rect l="l" t="t" r="r" b="b"/>
            <a:pathLst>
              <a:path w="1199468" h="854894">
                <a:moveTo>
                  <a:pt x="0" y="0"/>
                </a:moveTo>
                <a:lnTo>
                  <a:pt x="1199468" y="0"/>
                </a:lnTo>
                <a:lnTo>
                  <a:pt x="1199468" y="854894"/>
                </a:lnTo>
                <a:lnTo>
                  <a:pt x="0" y="8548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124852">
            <a:off x="6351588" y="7689564"/>
            <a:ext cx="1287680" cy="1313959"/>
          </a:xfrm>
          <a:custGeom>
            <a:avLst/>
            <a:gdLst/>
            <a:ahLst/>
            <a:cxnLst/>
            <a:rect l="l" t="t" r="r" b="b"/>
            <a:pathLst>
              <a:path w="1287680" h="1313959">
                <a:moveTo>
                  <a:pt x="0" y="0"/>
                </a:moveTo>
                <a:lnTo>
                  <a:pt x="1287680" y="0"/>
                </a:lnTo>
                <a:lnTo>
                  <a:pt x="1287680" y="1313959"/>
                </a:lnTo>
                <a:lnTo>
                  <a:pt x="0" y="1313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264710" y="1184866"/>
            <a:ext cx="464838" cy="594560"/>
          </a:xfrm>
          <a:custGeom>
            <a:avLst/>
            <a:gdLst/>
            <a:ahLst/>
            <a:cxnLst/>
            <a:rect l="l" t="t" r="r" b="b"/>
            <a:pathLst>
              <a:path w="464838" h="594560">
                <a:moveTo>
                  <a:pt x="0" y="0"/>
                </a:moveTo>
                <a:lnTo>
                  <a:pt x="464837" y="0"/>
                </a:lnTo>
                <a:lnTo>
                  <a:pt x="464837" y="594560"/>
                </a:lnTo>
                <a:lnTo>
                  <a:pt x="0" y="5945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2663">
            <a:off x="1037794" y="6209728"/>
            <a:ext cx="481852" cy="616322"/>
          </a:xfrm>
          <a:custGeom>
            <a:avLst/>
            <a:gdLst/>
            <a:ahLst/>
            <a:cxnLst/>
            <a:rect l="l" t="t" r="r" b="b"/>
            <a:pathLst>
              <a:path w="481852" h="616322">
                <a:moveTo>
                  <a:pt x="0" y="0"/>
                </a:moveTo>
                <a:lnTo>
                  <a:pt x="481852" y="0"/>
                </a:lnTo>
                <a:lnTo>
                  <a:pt x="481852" y="616322"/>
                </a:lnTo>
                <a:lnTo>
                  <a:pt x="0" y="6163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61389">
            <a:off x="17023761" y="1656832"/>
            <a:ext cx="358168" cy="458122"/>
          </a:xfrm>
          <a:custGeom>
            <a:avLst/>
            <a:gdLst/>
            <a:ahLst/>
            <a:cxnLst/>
            <a:rect l="l" t="t" r="r" b="b"/>
            <a:pathLst>
              <a:path w="358168" h="458122">
                <a:moveTo>
                  <a:pt x="0" y="0"/>
                </a:moveTo>
                <a:lnTo>
                  <a:pt x="358168" y="0"/>
                </a:lnTo>
                <a:lnTo>
                  <a:pt x="358168" y="458122"/>
                </a:lnTo>
                <a:lnTo>
                  <a:pt x="0" y="4581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9857877" y="1588613"/>
            <a:ext cx="824273" cy="819777"/>
          </a:xfrm>
          <a:custGeom>
            <a:avLst/>
            <a:gdLst/>
            <a:ahLst/>
            <a:cxnLst/>
            <a:rect l="l" t="t" r="r" b="b"/>
            <a:pathLst>
              <a:path w="824273" h="819777">
                <a:moveTo>
                  <a:pt x="0" y="0"/>
                </a:moveTo>
                <a:lnTo>
                  <a:pt x="824273" y="0"/>
                </a:lnTo>
                <a:lnTo>
                  <a:pt x="824273" y="819777"/>
                </a:lnTo>
                <a:lnTo>
                  <a:pt x="0" y="819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7416054" y="7870560"/>
            <a:ext cx="691894" cy="688120"/>
          </a:xfrm>
          <a:custGeom>
            <a:avLst/>
            <a:gdLst/>
            <a:ahLst/>
            <a:cxnLst/>
            <a:rect l="l" t="t" r="r" b="b"/>
            <a:pathLst>
              <a:path w="691894" h="688120">
                <a:moveTo>
                  <a:pt x="0" y="0"/>
                </a:moveTo>
                <a:lnTo>
                  <a:pt x="691894" y="0"/>
                </a:lnTo>
                <a:lnTo>
                  <a:pt x="691894" y="688121"/>
                </a:lnTo>
                <a:lnTo>
                  <a:pt x="0" y="688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-108828" y="-9525"/>
            <a:ext cx="18505655" cy="867553"/>
            <a:chOff x="0" y="0"/>
            <a:chExt cx="4873917" cy="2284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73917" cy="228491"/>
            </a:xfrm>
            <a:custGeom>
              <a:avLst/>
              <a:gdLst/>
              <a:ahLst/>
              <a:cxnLst/>
              <a:rect l="l" t="t" r="r" b="b"/>
              <a:pathLst>
                <a:path w="4873917" h="228491">
                  <a:moveTo>
                    <a:pt x="0" y="0"/>
                  </a:moveTo>
                  <a:lnTo>
                    <a:pt x="4873917" y="0"/>
                  </a:lnTo>
                  <a:lnTo>
                    <a:pt x="4873917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4873917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TRENDY PRESENTATION        TRENDY PRESENTATION       TRENDY PRESENTATION</a:t>
              </a:r>
            </a:p>
          </p:txBody>
        </p:sp>
      </p:grpSp>
      <p:sp>
        <p:nvSpPr>
          <p:cNvPr id="30" name="Freeform 30"/>
          <p:cNvSpPr/>
          <p:nvPr/>
        </p:nvSpPr>
        <p:spPr>
          <a:xfrm rot="62212">
            <a:off x="6042437" y="200435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62212">
            <a:off x="11922159" y="200435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-108828" y="9438497"/>
            <a:ext cx="18505655" cy="867553"/>
            <a:chOff x="0" y="0"/>
            <a:chExt cx="4873917" cy="22849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873917" cy="228491"/>
            </a:xfrm>
            <a:custGeom>
              <a:avLst/>
              <a:gdLst/>
              <a:ahLst/>
              <a:cxnLst/>
              <a:rect l="l" t="t" r="r" b="b"/>
              <a:pathLst>
                <a:path w="4873917" h="228491">
                  <a:moveTo>
                    <a:pt x="0" y="0"/>
                  </a:moveTo>
                  <a:lnTo>
                    <a:pt x="4873917" y="0"/>
                  </a:lnTo>
                  <a:lnTo>
                    <a:pt x="4873917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4873917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 rot="62212">
            <a:off x="6042437" y="9658308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rot="62212">
            <a:off x="11922159" y="9658308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2221" y="0"/>
            <a:ext cx="18732442" cy="6042956"/>
            <a:chOff x="0" y="0"/>
            <a:chExt cx="4933647" cy="1591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33647" cy="1591561"/>
            </a:xfrm>
            <a:custGeom>
              <a:avLst/>
              <a:gdLst/>
              <a:ahLst/>
              <a:cxnLst/>
              <a:rect l="l" t="t" r="r" b="b"/>
              <a:pathLst>
                <a:path w="4933647" h="1591561">
                  <a:moveTo>
                    <a:pt x="0" y="0"/>
                  </a:moveTo>
                  <a:lnTo>
                    <a:pt x="4933647" y="0"/>
                  </a:lnTo>
                  <a:lnTo>
                    <a:pt x="4933647" y="1591561"/>
                  </a:lnTo>
                  <a:lnTo>
                    <a:pt x="0" y="159156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4933647" cy="171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7847" y="8289030"/>
            <a:ext cx="1343718" cy="1336388"/>
          </a:xfrm>
          <a:custGeom>
            <a:avLst/>
            <a:gdLst/>
            <a:ahLst/>
            <a:cxnLst/>
            <a:rect l="l" t="t" r="r" b="b"/>
            <a:pathLst>
              <a:path w="1343718" h="1336388">
                <a:moveTo>
                  <a:pt x="0" y="0"/>
                </a:moveTo>
                <a:lnTo>
                  <a:pt x="1343717" y="0"/>
                </a:lnTo>
                <a:lnTo>
                  <a:pt x="1343717" y="1336388"/>
                </a:lnTo>
                <a:lnTo>
                  <a:pt x="0" y="133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383040" y="1809092"/>
            <a:ext cx="876260" cy="871480"/>
          </a:xfrm>
          <a:custGeom>
            <a:avLst/>
            <a:gdLst/>
            <a:ahLst/>
            <a:cxnLst/>
            <a:rect l="l" t="t" r="r" b="b"/>
            <a:pathLst>
              <a:path w="876260" h="871480">
                <a:moveTo>
                  <a:pt x="0" y="0"/>
                </a:moveTo>
                <a:lnTo>
                  <a:pt x="876260" y="0"/>
                </a:lnTo>
                <a:lnTo>
                  <a:pt x="876260" y="871480"/>
                </a:lnTo>
                <a:lnTo>
                  <a:pt x="0" y="87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04989">
            <a:off x="16911432" y="6122029"/>
            <a:ext cx="992647" cy="1012906"/>
          </a:xfrm>
          <a:custGeom>
            <a:avLst/>
            <a:gdLst/>
            <a:ahLst/>
            <a:cxnLst/>
            <a:rect l="l" t="t" r="r" b="b"/>
            <a:pathLst>
              <a:path w="992647" h="1012906">
                <a:moveTo>
                  <a:pt x="0" y="0"/>
                </a:moveTo>
                <a:lnTo>
                  <a:pt x="992648" y="0"/>
                </a:lnTo>
                <a:lnTo>
                  <a:pt x="992648" y="1012906"/>
                </a:lnTo>
                <a:lnTo>
                  <a:pt x="0" y="101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08645">
            <a:off x="1289279" y="1989544"/>
            <a:ext cx="1144570" cy="815766"/>
          </a:xfrm>
          <a:custGeom>
            <a:avLst/>
            <a:gdLst/>
            <a:ahLst/>
            <a:cxnLst/>
            <a:rect l="l" t="t" r="r" b="b"/>
            <a:pathLst>
              <a:path w="1144570" h="815766">
                <a:moveTo>
                  <a:pt x="0" y="0"/>
                </a:moveTo>
                <a:lnTo>
                  <a:pt x="1144570" y="0"/>
                </a:lnTo>
                <a:lnTo>
                  <a:pt x="1144570" y="815766"/>
                </a:lnTo>
                <a:lnTo>
                  <a:pt x="0" y="815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753701" y="828219"/>
            <a:ext cx="331197" cy="423624"/>
          </a:xfrm>
          <a:custGeom>
            <a:avLst/>
            <a:gdLst/>
            <a:ahLst/>
            <a:cxnLst/>
            <a:rect l="l" t="t" r="r" b="b"/>
            <a:pathLst>
              <a:path w="331197" h="423624">
                <a:moveTo>
                  <a:pt x="0" y="0"/>
                </a:moveTo>
                <a:lnTo>
                  <a:pt x="331197" y="0"/>
                </a:lnTo>
                <a:lnTo>
                  <a:pt x="331197" y="423624"/>
                </a:lnTo>
                <a:lnTo>
                  <a:pt x="0" y="423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90944" y="2397427"/>
            <a:ext cx="359457" cy="459771"/>
          </a:xfrm>
          <a:custGeom>
            <a:avLst/>
            <a:gdLst/>
            <a:ahLst/>
            <a:cxnLst/>
            <a:rect l="l" t="t" r="r" b="b"/>
            <a:pathLst>
              <a:path w="359457" h="459771">
                <a:moveTo>
                  <a:pt x="0" y="0"/>
                </a:moveTo>
                <a:lnTo>
                  <a:pt x="359457" y="0"/>
                </a:lnTo>
                <a:lnTo>
                  <a:pt x="359457" y="459770"/>
                </a:lnTo>
                <a:lnTo>
                  <a:pt x="0" y="45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928671" y="2167023"/>
            <a:ext cx="12430658" cy="7458395"/>
          </a:xfrm>
          <a:custGeom>
            <a:avLst/>
            <a:gdLst/>
            <a:ahLst/>
            <a:cxnLst/>
            <a:rect l="l" t="t" r="r" b="b"/>
            <a:pathLst>
              <a:path w="12430658" h="7458395">
                <a:moveTo>
                  <a:pt x="0" y="0"/>
                </a:moveTo>
                <a:lnTo>
                  <a:pt x="12430658" y="0"/>
                </a:lnTo>
                <a:lnTo>
                  <a:pt x="12430658" y="7458395"/>
                </a:lnTo>
                <a:lnTo>
                  <a:pt x="0" y="74583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53138" y="1078131"/>
            <a:ext cx="15981724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</a:pPr>
            <a:r>
              <a:rPr lang="en-US" sz="32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Professor Diversity at Top Universities Based on the 2025 Liberal Arts College Rankings Over the Years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-9525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0890" y="0"/>
            <a:ext cx="18489780" cy="7869914"/>
            <a:chOff x="0" y="0"/>
            <a:chExt cx="4869736" cy="20727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9736" cy="2072735"/>
            </a:xfrm>
            <a:custGeom>
              <a:avLst/>
              <a:gdLst/>
              <a:ahLst/>
              <a:cxnLst/>
              <a:rect l="l" t="t" r="r" b="b"/>
              <a:pathLst>
                <a:path w="4869736" h="2072735">
                  <a:moveTo>
                    <a:pt x="0" y="0"/>
                  </a:moveTo>
                  <a:lnTo>
                    <a:pt x="4869736" y="0"/>
                  </a:lnTo>
                  <a:lnTo>
                    <a:pt x="4869736" y="2072735"/>
                  </a:lnTo>
                  <a:lnTo>
                    <a:pt x="0" y="2072735"/>
                  </a:lnTo>
                  <a:close/>
                </a:path>
              </a:pathLst>
            </a:custGeom>
            <a:solidFill>
              <a:srgbClr val="F2CDE2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9550"/>
              <a:ext cx="4869736" cy="186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06750" y="3475201"/>
            <a:ext cx="12674501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99"/>
              </a:lnSpc>
            </a:pPr>
            <a:r>
              <a:rPr lang="en-US" sz="129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METHODOLOGY</a:t>
            </a:r>
          </a:p>
        </p:txBody>
      </p:sp>
      <p:sp>
        <p:nvSpPr>
          <p:cNvPr id="7" name="Freeform 7"/>
          <p:cNvSpPr/>
          <p:nvPr/>
        </p:nvSpPr>
        <p:spPr>
          <a:xfrm>
            <a:off x="5832443" y="6619013"/>
            <a:ext cx="6623114" cy="6720872"/>
          </a:xfrm>
          <a:custGeom>
            <a:avLst/>
            <a:gdLst/>
            <a:ahLst/>
            <a:cxnLst/>
            <a:rect l="l" t="t" r="r" b="b"/>
            <a:pathLst>
              <a:path w="6623114" h="6720872">
                <a:moveTo>
                  <a:pt x="0" y="0"/>
                </a:moveTo>
                <a:lnTo>
                  <a:pt x="6623114" y="0"/>
                </a:lnTo>
                <a:lnTo>
                  <a:pt x="6623114" y="6720872"/>
                </a:lnTo>
                <a:lnTo>
                  <a:pt x="0" y="672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455557" y="6128716"/>
            <a:ext cx="571004" cy="567889"/>
          </a:xfrm>
          <a:custGeom>
            <a:avLst/>
            <a:gdLst/>
            <a:ahLst/>
            <a:cxnLst/>
            <a:rect l="l" t="t" r="r" b="b"/>
            <a:pathLst>
              <a:path w="571004" h="567889">
                <a:moveTo>
                  <a:pt x="0" y="0"/>
                </a:moveTo>
                <a:lnTo>
                  <a:pt x="571004" y="0"/>
                </a:lnTo>
                <a:lnTo>
                  <a:pt x="571004" y="567889"/>
                </a:lnTo>
                <a:lnTo>
                  <a:pt x="0" y="567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36383" y="5143500"/>
            <a:ext cx="377620" cy="483002"/>
          </a:xfrm>
          <a:custGeom>
            <a:avLst/>
            <a:gdLst/>
            <a:ahLst/>
            <a:cxnLst/>
            <a:rect l="l" t="t" r="r" b="b"/>
            <a:pathLst>
              <a:path w="377620" h="483002">
                <a:moveTo>
                  <a:pt x="0" y="0"/>
                </a:moveTo>
                <a:lnTo>
                  <a:pt x="377620" y="0"/>
                </a:lnTo>
                <a:lnTo>
                  <a:pt x="377620" y="483002"/>
                </a:lnTo>
                <a:lnTo>
                  <a:pt x="0" y="483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86658" y="1910213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7" y="0"/>
                </a:lnTo>
                <a:lnTo>
                  <a:pt x="487937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163894">
            <a:off x="14966137" y="6903062"/>
            <a:ext cx="1508833" cy="1554042"/>
          </a:xfrm>
          <a:custGeom>
            <a:avLst/>
            <a:gdLst/>
            <a:ahLst/>
            <a:cxnLst/>
            <a:rect l="l" t="t" r="r" b="b"/>
            <a:pathLst>
              <a:path w="1508833" h="1554042">
                <a:moveTo>
                  <a:pt x="0" y="0"/>
                </a:moveTo>
                <a:lnTo>
                  <a:pt x="1508833" y="0"/>
                </a:lnTo>
                <a:lnTo>
                  <a:pt x="1508833" y="1554041"/>
                </a:lnTo>
                <a:lnTo>
                  <a:pt x="0" y="155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20553" y="2667632"/>
            <a:ext cx="333528" cy="426606"/>
          </a:xfrm>
          <a:custGeom>
            <a:avLst/>
            <a:gdLst/>
            <a:ahLst/>
            <a:cxnLst/>
            <a:rect l="l" t="t" r="r" b="b"/>
            <a:pathLst>
              <a:path w="333528" h="426606">
                <a:moveTo>
                  <a:pt x="0" y="0"/>
                </a:moveTo>
                <a:lnTo>
                  <a:pt x="333528" y="0"/>
                </a:lnTo>
                <a:lnTo>
                  <a:pt x="333528" y="426606"/>
                </a:lnTo>
                <a:lnTo>
                  <a:pt x="0" y="426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108828" y="-9525"/>
            <a:ext cx="18505655" cy="867553"/>
            <a:chOff x="0" y="0"/>
            <a:chExt cx="4873917" cy="2284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73917" cy="228491"/>
            </a:xfrm>
            <a:custGeom>
              <a:avLst/>
              <a:gdLst/>
              <a:ahLst/>
              <a:cxnLst/>
              <a:rect l="l" t="t" r="r" b="b"/>
              <a:pathLst>
                <a:path w="4873917" h="228491">
                  <a:moveTo>
                    <a:pt x="0" y="0"/>
                  </a:moveTo>
                  <a:lnTo>
                    <a:pt x="4873917" y="0"/>
                  </a:lnTo>
                  <a:lnTo>
                    <a:pt x="4873917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873917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TRENDY PRESENTATION        TRENDY PRESENTATION       TRENDY PRESENTATION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62212">
            <a:off x="5998729" y="200435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62212">
            <a:off x="11947930" y="200435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2" y="0"/>
                </a:lnTo>
                <a:lnTo>
                  <a:pt x="351732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073710" y="1889558"/>
            <a:ext cx="1130859" cy="1124690"/>
          </a:xfrm>
          <a:custGeom>
            <a:avLst/>
            <a:gdLst/>
            <a:ahLst/>
            <a:cxnLst/>
            <a:rect l="l" t="t" r="r" b="b"/>
            <a:pathLst>
              <a:path w="1130859" h="1124690">
                <a:moveTo>
                  <a:pt x="0" y="0"/>
                </a:moveTo>
                <a:lnTo>
                  <a:pt x="1130859" y="0"/>
                </a:lnTo>
                <a:lnTo>
                  <a:pt x="1130859" y="1124690"/>
                </a:lnTo>
                <a:lnTo>
                  <a:pt x="0" y="11246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25193" y="2534318"/>
            <a:ext cx="697035" cy="693233"/>
          </a:xfrm>
          <a:custGeom>
            <a:avLst/>
            <a:gdLst/>
            <a:ahLst/>
            <a:cxnLst/>
            <a:rect l="l" t="t" r="r" b="b"/>
            <a:pathLst>
              <a:path w="697035" h="693233">
                <a:moveTo>
                  <a:pt x="0" y="0"/>
                </a:moveTo>
                <a:lnTo>
                  <a:pt x="697035" y="0"/>
                </a:lnTo>
                <a:lnTo>
                  <a:pt x="697035" y="693233"/>
                </a:lnTo>
                <a:lnTo>
                  <a:pt x="0" y="693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447390">
            <a:off x="2546161" y="6483646"/>
            <a:ext cx="1328623" cy="1996564"/>
          </a:xfrm>
          <a:custGeom>
            <a:avLst/>
            <a:gdLst/>
            <a:ahLst/>
            <a:cxnLst/>
            <a:rect l="l" t="t" r="r" b="b"/>
            <a:pathLst>
              <a:path w="1328623" h="1996564">
                <a:moveTo>
                  <a:pt x="0" y="0"/>
                </a:moveTo>
                <a:lnTo>
                  <a:pt x="1328622" y="0"/>
                </a:lnTo>
                <a:lnTo>
                  <a:pt x="1328622" y="1996564"/>
                </a:lnTo>
                <a:lnTo>
                  <a:pt x="0" y="1996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852905" y="6619013"/>
            <a:ext cx="867648" cy="862915"/>
          </a:xfrm>
          <a:custGeom>
            <a:avLst/>
            <a:gdLst/>
            <a:ahLst/>
            <a:cxnLst/>
            <a:rect l="l" t="t" r="r" b="b"/>
            <a:pathLst>
              <a:path w="867648" h="862915">
                <a:moveTo>
                  <a:pt x="0" y="0"/>
                </a:moveTo>
                <a:lnTo>
                  <a:pt x="867648" y="0"/>
                </a:lnTo>
                <a:lnTo>
                  <a:pt x="867648" y="862915"/>
                </a:lnTo>
                <a:lnTo>
                  <a:pt x="0" y="8629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44442" y="0"/>
            <a:ext cx="18732442" cy="5143500"/>
            <a:chOff x="0" y="0"/>
            <a:chExt cx="4933647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33647" cy="1354667"/>
            </a:xfrm>
            <a:custGeom>
              <a:avLst/>
              <a:gdLst/>
              <a:ahLst/>
              <a:cxnLst/>
              <a:rect l="l" t="t" r="r" b="b"/>
              <a:pathLst>
                <a:path w="4933647" h="1354667">
                  <a:moveTo>
                    <a:pt x="0" y="0"/>
                  </a:moveTo>
                  <a:lnTo>
                    <a:pt x="4933647" y="0"/>
                  </a:lnTo>
                  <a:lnTo>
                    <a:pt x="4933647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4933647" cy="1478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063323" y="1409700"/>
            <a:ext cx="370564" cy="473978"/>
          </a:xfrm>
          <a:custGeom>
            <a:avLst/>
            <a:gdLst/>
            <a:ahLst/>
            <a:cxnLst/>
            <a:rect l="l" t="t" r="r" b="b"/>
            <a:pathLst>
              <a:path w="370564" h="473978">
                <a:moveTo>
                  <a:pt x="0" y="0"/>
                </a:moveTo>
                <a:lnTo>
                  <a:pt x="370565" y="0"/>
                </a:lnTo>
                <a:lnTo>
                  <a:pt x="370565" y="473978"/>
                </a:lnTo>
                <a:lnTo>
                  <a:pt x="0" y="473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27878" y="6380197"/>
            <a:ext cx="8440776" cy="2405621"/>
          </a:xfrm>
          <a:custGeom>
            <a:avLst/>
            <a:gdLst/>
            <a:ahLst/>
            <a:cxnLst/>
            <a:rect l="l" t="t" r="r" b="b"/>
            <a:pathLst>
              <a:path w="8440776" h="2405621">
                <a:moveTo>
                  <a:pt x="0" y="0"/>
                </a:moveTo>
                <a:lnTo>
                  <a:pt x="8440775" y="0"/>
                </a:lnTo>
                <a:lnTo>
                  <a:pt x="8440775" y="2405621"/>
                </a:lnTo>
                <a:lnTo>
                  <a:pt x="0" y="2405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213500" y="6380197"/>
            <a:ext cx="8440776" cy="2405621"/>
          </a:xfrm>
          <a:custGeom>
            <a:avLst/>
            <a:gdLst/>
            <a:ahLst/>
            <a:cxnLst/>
            <a:rect l="l" t="t" r="r" b="b"/>
            <a:pathLst>
              <a:path w="8440776" h="2405621">
                <a:moveTo>
                  <a:pt x="0" y="0"/>
                </a:moveTo>
                <a:lnTo>
                  <a:pt x="8440776" y="0"/>
                </a:lnTo>
                <a:lnTo>
                  <a:pt x="8440776" y="2405621"/>
                </a:lnTo>
                <a:lnTo>
                  <a:pt x="0" y="24056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602800" y="3030656"/>
            <a:ext cx="3313000" cy="3349541"/>
          </a:xfrm>
          <a:custGeom>
            <a:avLst/>
            <a:gdLst/>
            <a:ahLst/>
            <a:cxnLst/>
            <a:rect l="l" t="t" r="r" b="b"/>
            <a:pathLst>
              <a:path w="3313000" h="3349541">
                <a:moveTo>
                  <a:pt x="0" y="0"/>
                </a:moveTo>
                <a:lnTo>
                  <a:pt x="3313000" y="0"/>
                </a:lnTo>
                <a:lnTo>
                  <a:pt x="3313000" y="3349541"/>
                </a:lnTo>
                <a:lnTo>
                  <a:pt x="0" y="33495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525194" y="-66176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37789" y="1085850"/>
            <a:ext cx="80124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Machine Learning Models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48265" y="2590800"/>
            <a:ext cx="8791469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j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denotes each university, 𝑘 denotes each state, and 𝑡 denotes each school year.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training set covers the years from 2012–2013 to 2020–2021.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test set is the 2021–2022 school year.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008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0890" y="5145929"/>
            <a:ext cx="18489780" cy="5141071"/>
            <a:chOff x="0" y="0"/>
            <a:chExt cx="4869736" cy="13540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9736" cy="1354027"/>
            </a:xfrm>
            <a:custGeom>
              <a:avLst/>
              <a:gdLst/>
              <a:ahLst/>
              <a:cxnLst/>
              <a:rect l="l" t="t" r="r" b="b"/>
              <a:pathLst>
                <a:path w="4869736" h="1354027">
                  <a:moveTo>
                    <a:pt x="0" y="0"/>
                  </a:moveTo>
                  <a:lnTo>
                    <a:pt x="4869736" y="0"/>
                  </a:lnTo>
                  <a:lnTo>
                    <a:pt x="4869736" y="1354027"/>
                  </a:lnTo>
                  <a:lnTo>
                    <a:pt x="0" y="1354027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9550"/>
              <a:ext cx="4869736" cy="114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17690" y="3660389"/>
            <a:ext cx="10922540" cy="2966222"/>
            <a:chOff x="0" y="0"/>
            <a:chExt cx="2876718" cy="781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6718" cy="781227"/>
            </a:xfrm>
            <a:custGeom>
              <a:avLst/>
              <a:gdLst/>
              <a:ahLst/>
              <a:cxnLst/>
              <a:rect l="l" t="t" r="r" b="b"/>
              <a:pathLst>
                <a:path w="2876718" h="781227">
                  <a:moveTo>
                    <a:pt x="0" y="0"/>
                  </a:moveTo>
                  <a:lnTo>
                    <a:pt x="2876718" y="0"/>
                  </a:lnTo>
                  <a:lnTo>
                    <a:pt x="2876718" y="781227"/>
                  </a:lnTo>
                  <a:lnTo>
                    <a:pt x="0" y="781227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3350"/>
              <a:ext cx="2876718" cy="647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00"/>
                </a:lnSpc>
              </a:pPr>
              <a:r>
                <a:rPr lang="en-US" sz="8000">
                  <a:solidFill>
                    <a:srgbClr val="43241E"/>
                  </a:solidFill>
                  <a:latin typeface="Alice"/>
                  <a:ea typeface="Alice"/>
                  <a:cs typeface="Alice"/>
                  <a:sym typeface="Alice"/>
                </a:rPr>
                <a:t>RESULTS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60091" y="3864599"/>
            <a:ext cx="3161221" cy="3017529"/>
          </a:xfrm>
          <a:custGeom>
            <a:avLst/>
            <a:gdLst/>
            <a:ahLst/>
            <a:cxnLst/>
            <a:rect l="l" t="t" r="r" b="b"/>
            <a:pathLst>
              <a:path w="3161221" h="3017529">
                <a:moveTo>
                  <a:pt x="0" y="0"/>
                </a:moveTo>
                <a:lnTo>
                  <a:pt x="3161221" y="0"/>
                </a:lnTo>
                <a:lnTo>
                  <a:pt x="3161221" y="3017529"/>
                </a:lnTo>
                <a:lnTo>
                  <a:pt x="0" y="301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689402">
            <a:off x="13364321" y="6169707"/>
            <a:ext cx="1919490" cy="1368073"/>
          </a:xfrm>
          <a:custGeom>
            <a:avLst/>
            <a:gdLst/>
            <a:ahLst/>
            <a:cxnLst/>
            <a:rect l="l" t="t" r="r" b="b"/>
            <a:pathLst>
              <a:path w="1919490" h="1368073">
                <a:moveTo>
                  <a:pt x="0" y="0"/>
                </a:moveTo>
                <a:lnTo>
                  <a:pt x="1919490" y="0"/>
                </a:lnTo>
                <a:lnTo>
                  <a:pt x="1919490" y="1368073"/>
                </a:lnTo>
                <a:lnTo>
                  <a:pt x="0" y="1368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259793" y="814082"/>
            <a:ext cx="2360874" cy="2395721"/>
          </a:xfrm>
          <a:custGeom>
            <a:avLst/>
            <a:gdLst/>
            <a:ahLst/>
            <a:cxnLst/>
            <a:rect l="l" t="t" r="r" b="b"/>
            <a:pathLst>
              <a:path w="2360874" h="2395721">
                <a:moveTo>
                  <a:pt x="0" y="0"/>
                </a:moveTo>
                <a:lnTo>
                  <a:pt x="2360874" y="0"/>
                </a:lnTo>
                <a:lnTo>
                  <a:pt x="2360874" y="2395721"/>
                </a:lnTo>
                <a:lnTo>
                  <a:pt x="0" y="23957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97083">
            <a:off x="12760300" y="1794157"/>
            <a:ext cx="998987" cy="998987"/>
          </a:xfrm>
          <a:custGeom>
            <a:avLst/>
            <a:gdLst/>
            <a:ahLst/>
            <a:cxnLst/>
            <a:rect l="l" t="t" r="r" b="b"/>
            <a:pathLst>
              <a:path w="998987" h="998987">
                <a:moveTo>
                  <a:pt x="0" y="0"/>
                </a:moveTo>
                <a:lnTo>
                  <a:pt x="998987" y="0"/>
                </a:lnTo>
                <a:lnTo>
                  <a:pt x="998987" y="998987"/>
                </a:lnTo>
                <a:lnTo>
                  <a:pt x="0" y="998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586222" y="2011943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7" y="0"/>
                </a:lnTo>
                <a:lnTo>
                  <a:pt x="487937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815662" y="862791"/>
            <a:ext cx="811299" cy="806874"/>
          </a:xfrm>
          <a:custGeom>
            <a:avLst/>
            <a:gdLst/>
            <a:ahLst/>
            <a:cxnLst/>
            <a:rect l="l" t="t" r="r" b="b"/>
            <a:pathLst>
              <a:path w="811299" h="806874">
                <a:moveTo>
                  <a:pt x="0" y="0"/>
                </a:moveTo>
                <a:lnTo>
                  <a:pt x="811299" y="0"/>
                </a:lnTo>
                <a:lnTo>
                  <a:pt x="811299" y="806873"/>
                </a:lnTo>
                <a:lnTo>
                  <a:pt x="0" y="8068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704542" y="7314401"/>
            <a:ext cx="607561" cy="604247"/>
          </a:xfrm>
          <a:custGeom>
            <a:avLst/>
            <a:gdLst/>
            <a:ahLst/>
            <a:cxnLst/>
            <a:rect l="l" t="t" r="r" b="b"/>
            <a:pathLst>
              <a:path w="607561" h="604247">
                <a:moveTo>
                  <a:pt x="0" y="0"/>
                </a:moveTo>
                <a:lnTo>
                  <a:pt x="607561" y="0"/>
                </a:lnTo>
                <a:lnTo>
                  <a:pt x="607561" y="604247"/>
                </a:lnTo>
                <a:lnTo>
                  <a:pt x="0" y="6042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620667" y="3864599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6" y="0"/>
                </a:lnTo>
                <a:lnTo>
                  <a:pt x="487936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896969" y="2004442"/>
            <a:ext cx="452216" cy="578416"/>
          </a:xfrm>
          <a:custGeom>
            <a:avLst/>
            <a:gdLst/>
            <a:ahLst/>
            <a:cxnLst/>
            <a:rect l="l" t="t" r="r" b="b"/>
            <a:pathLst>
              <a:path w="452216" h="578416">
                <a:moveTo>
                  <a:pt x="0" y="0"/>
                </a:moveTo>
                <a:lnTo>
                  <a:pt x="452216" y="0"/>
                </a:lnTo>
                <a:lnTo>
                  <a:pt x="452216" y="578416"/>
                </a:lnTo>
                <a:lnTo>
                  <a:pt x="0" y="5784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444810" y="6449855"/>
            <a:ext cx="869288" cy="864546"/>
          </a:xfrm>
          <a:custGeom>
            <a:avLst/>
            <a:gdLst/>
            <a:ahLst/>
            <a:cxnLst/>
            <a:rect l="l" t="t" r="r" b="b"/>
            <a:pathLst>
              <a:path w="869288" h="864546">
                <a:moveTo>
                  <a:pt x="0" y="0"/>
                </a:moveTo>
                <a:lnTo>
                  <a:pt x="869288" y="0"/>
                </a:lnTo>
                <a:lnTo>
                  <a:pt x="869288" y="864546"/>
                </a:lnTo>
                <a:lnTo>
                  <a:pt x="0" y="8645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770567" y="1432137"/>
            <a:ext cx="1355821" cy="1348426"/>
          </a:xfrm>
          <a:custGeom>
            <a:avLst/>
            <a:gdLst/>
            <a:ahLst/>
            <a:cxnLst/>
            <a:rect l="l" t="t" r="r" b="b"/>
            <a:pathLst>
              <a:path w="1355821" h="1348426">
                <a:moveTo>
                  <a:pt x="0" y="0"/>
                </a:moveTo>
                <a:lnTo>
                  <a:pt x="1355821" y="0"/>
                </a:lnTo>
                <a:lnTo>
                  <a:pt x="1355821" y="1348426"/>
                </a:lnTo>
                <a:lnTo>
                  <a:pt x="0" y="13484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864635" y="7705032"/>
            <a:ext cx="1384287" cy="1336466"/>
          </a:xfrm>
          <a:custGeom>
            <a:avLst/>
            <a:gdLst/>
            <a:ahLst/>
            <a:cxnLst/>
            <a:rect l="l" t="t" r="r" b="b"/>
            <a:pathLst>
              <a:path w="1384287" h="1336466">
                <a:moveTo>
                  <a:pt x="0" y="0"/>
                </a:moveTo>
                <a:lnTo>
                  <a:pt x="1384287" y="0"/>
                </a:lnTo>
                <a:lnTo>
                  <a:pt x="1384287" y="1336467"/>
                </a:lnTo>
                <a:lnTo>
                  <a:pt x="0" y="13364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524038">
            <a:off x="1882832" y="7803439"/>
            <a:ext cx="1406781" cy="1448932"/>
          </a:xfrm>
          <a:custGeom>
            <a:avLst/>
            <a:gdLst/>
            <a:ahLst/>
            <a:cxnLst/>
            <a:rect l="l" t="t" r="r" b="b"/>
            <a:pathLst>
              <a:path w="1406781" h="1448932">
                <a:moveTo>
                  <a:pt x="0" y="0"/>
                </a:moveTo>
                <a:lnTo>
                  <a:pt x="1406781" y="0"/>
                </a:lnTo>
                <a:lnTo>
                  <a:pt x="1406781" y="1448932"/>
                </a:lnTo>
                <a:lnTo>
                  <a:pt x="0" y="14489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948876">
            <a:off x="1558839" y="8494327"/>
            <a:ext cx="798485" cy="794129"/>
          </a:xfrm>
          <a:custGeom>
            <a:avLst/>
            <a:gdLst/>
            <a:ahLst/>
            <a:cxnLst/>
            <a:rect l="l" t="t" r="r" b="b"/>
            <a:pathLst>
              <a:path w="798485" h="794129">
                <a:moveTo>
                  <a:pt x="0" y="0"/>
                </a:moveTo>
                <a:lnTo>
                  <a:pt x="798485" y="0"/>
                </a:lnTo>
                <a:lnTo>
                  <a:pt x="798485" y="794130"/>
                </a:lnTo>
                <a:lnTo>
                  <a:pt x="0" y="794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-9525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0890" y="0"/>
            <a:ext cx="18489780" cy="7869914"/>
            <a:chOff x="0" y="0"/>
            <a:chExt cx="4869736" cy="20727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9736" cy="2072735"/>
            </a:xfrm>
            <a:custGeom>
              <a:avLst/>
              <a:gdLst/>
              <a:ahLst/>
              <a:cxnLst/>
              <a:rect l="l" t="t" r="r" b="b"/>
              <a:pathLst>
                <a:path w="4869736" h="2072735">
                  <a:moveTo>
                    <a:pt x="0" y="0"/>
                  </a:moveTo>
                  <a:lnTo>
                    <a:pt x="4869736" y="0"/>
                  </a:lnTo>
                  <a:lnTo>
                    <a:pt x="4869736" y="2072735"/>
                  </a:lnTo>
                  <a:lnTo>
                    <a:pt x="0" y="2072735"/>
                  </a:lnTo>
                  <a:close/>
                </a:path>
              </a:pathLst>
            </a:custGeom>
            <a:solidFill>
              <a:srgbClr val="F2CDE2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9550"/>
              <a:ext cx="4869736" cy="186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72171" y="3408526"/>
            <a:ext cx="14143658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</a:pPr>
            <a:r>
              <a:rPr lang="en-US" sz="99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NATIONAL UNIVERSITY</a:t>
            </a:r>
          </a:p>
        </p:txBody>
      </p:sp>
      <p:sp>
        <p:nvSpPr>
          <p:cNvPr id="7" name="Freeform 7"/>
          <p:cNvSpPr/>
          <p:nvPr/>
        </p:nvSpPr>
        <p:spPr>
          <a:xfrm>
            <a:off x="5832443" y="6619013"/>
            <a:ext cx="6623114" cy="6720872"/>
          </a:xfrm>
          <a:custGeom>
            <a:avLst/>
            <a:gdLst/>
            <a:ahLst/>
            <a:cxnLst/>
            <a:rect l="l" t="t" r="r" b="b"/>
            <a:pathLst>
              <a:path w="6623114" h="6720872">
                <a:moveTo>
                  <a:pt x="0" y="0"/>
                </a:moveTo>
                <a:lnTo>
                  <a:pt x="6623114" y="0"/>
                </a:lnTo>
                <a:lnTo>
                  <a:pt x="6623114" y="6720872"/>
                </a:lnTo>
                <a:lnTo>
                  <a:pt x="0" y="672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455557" y="6128716"/>
            <a:ext cx="571004" cy="567889"/>
          </a:xfrm>
          <a:custGeom>
            <a:avLst/>
            <a:gdLst/>
            <a:ahLst/>
            <a:cxnLst/>
            <a:rect l="l" t="t" r="r" b="b"/>
            <a:pathLst>
              <a:path w="571004" h="567889">
                <a:moveTo>
                  <a:pt x="0" y="0"/>
                </a:moveTo>
                <a:lnTo>
                  <a:pt x="571004" y="0"/>
                </a:lnTo>
                <a:lnTo>
                  <a:pt x="571004" y="567889"/>
                </a:lnTo>
                <a:lnTo>
                  <a:pt x="0" y="567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36383" y="5143500"/>
            <a:ext cx="377620" cy="483002"/>
          </a:xfrm>
          <a:custGeom>
            <a:avLst/>
            <a:gdLst/>
            <a:ahLst/>
            <a:cxnLst/>
            <a:rect l="l" t="t" r="r" b="b"/>
            <a:pathLst>
              <a:path w="377620" h="483002">
                <a:moveTo>
                  <a:pt x="0" y="0"/>
                </a:moveTo>
                <a:lnTo>
                  <a:pt x="377620" y="0"/>
                </a:lnTo>
                <a:lnTo>
                  <a:pt x="377620" y="483002"/>
                </a:lnTo>
                <a:lnTo>
                  <a:pt x="0" y="483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86658" y="1910213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7" y="0"/>
                </a:lnTo>
                <a:lnTo>
                  <a:pt x="487937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163894">
            <a:off x="14966137" y="6903062"/>
            <a:ext cx="1508833" cy="1554042"/>
          </a:xfrm>
          <a:custGeom>
            <a:avLst/>
            <a:gdLst/>
            <a:ahLst/>
            <a:cxnLst/>
            <a:rect l="l" t="t" r="r" b="b"/>
            <a:pathLst>
              <a:path w="1508833" h="1554042">
                <a:moveTo>
                  <a:pt x="0" y="0"/>
                </a:moveTo>
                <a:lnTo>
                  <a:pt x="1508833" y="0"/>
                </a:lnTo>
                <a:lnTo>
                  <a:pt x="1508833" y="1554041"/>
                </a:lnTo>
                <a:lnTo>
                  <a:pt x="0" y="155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20553" y="2667632"/>
            <a:ext cx="333528" cy="426606"/>
          </a:xfrm>
          <a:custGeom>
            <a:avLst/>
            <a:gdLst/>
            <a:ahLst/>
            <a:cxnLst/>
            <a:rect l="l" t="t" r="r" b="b"/>
            <a:pathLst>
              <a:path w="333528" h="426606">
                <a:moveTo>
                  <a:pt x="0" y="0"/>
                </a:moveTo>
                <a:lnTo>
                  <a:pt x="333528" y="0"/>
                </a:lnTo>
                <a:lnTo>
                  <a:pt x="333528" y="426606"/>
                </a:lnTo>
                <a:lnTo>
                  <a:pt x="0" y="426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108828" y="-9525"/>
            <a:ext cx="18505655" cy="867553"/>
            <a:chOff x="0" y="0"/>
            <a:chExt cx="4873917" cy="2284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73917" cy="228491"/>
            </a:xfrm>
            <a:custGeom>
              <a:avLst/>
              <a:gdLst/>
              <a:ahLst/>
              <a:cxnLst/>
              <a:rect l="l" t="t" r="r" b="b"/>
              <a:pathLst>
                <a:path w="4873917" h="228491">
                  <a:moveTo>
                    <a:pt x="0" y="0"/>
                  </a:moveTo>
                  <a:lnTo>
                    <a:pt x="4873917" y="0"/>
                  </a:lnTo>
                  <a:lnTo>
                    <a:pt x="4873917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873917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TRENDY PRESENTATION        TRENDY PRESENTATION       TRENDY PRESENTATION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62212">
            <a:off x="5998729" y="200435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62212">
            <a:off x="11947930" y="200435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2" y="0"/>
                </a:lnTo>
                <a:lnTo>
                  <a:pt x="351732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073710" y="1889558"/>
            <a:ext cx="1130859" cy="1124690"/>
          </a:xfrm>
          <a:custGeom>
            <a:avLst/>
            <a:gdLst/>
            <a:ahLst/>
            <a:cxnLst/>
            <a:rect l="l" t="t" r="r" b="b"/>
            <a:pathLst>
              <a:path w="1130859" h="1124690">
                <a:moveTo>
                  <a:pt x="0" y="0"/>
                </a:moveTo>
                <a:lnTo>
                  <a:pt x="1130859" y="0"/>
                </a:lnTo>
                <a:lnTo>
                  <a:pt x="1130859" y="1124690"/>
                </a:lnTo>
                <a:lnTo>
                  <a:pt x="0" y="11246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25193" y="2534318"/>
            <a:ext cx="697035" cy="693233"/>
          </a:xfrm>
          <a:custGeom>
            <a:avLst/>
            <a:gdLst/>
            <a:ahLst/>
            <a:cxnLst/>
            <a:rect l="l" t="t" r="r" b="b"/>
            <a:pathLst>
              <a:path w="697035" h="693233">
                <a:moveTo>
                  <a:pt x="0" y="0"/>
                </a:moveTo>
                <a:lnTo>
                  <a:pt x="697035" y="0"/>
                </a:lnTo>
                <a:lnTo>
                  <a:pt x="697035" y="693233"/>
                </a:lnTo>
                <a:lnTo>
                  <a:pt x="0" y="693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447390">
            <a:off x="2546161" y="6483646"/>
            <a:ext cx="1328623" cy="1996564"/>
          </a:xfrm>
          <a:custGeom>
            <a:avLst/>
            <a:gdLst/>
            <a:ahLst/>
            <a:cxnLst/>
            <a:rect l="l" t="t" r="r" b="b"/>
            <a:pathLst>
              <a:path w="1328623" h="1996564">
                <a:moveTo>
                  <a:pt x="0" y="0"/>
                </a:moveTo>
                <a:lnTo>
                  <a:pt x="1328622" y="0"/>
                </a:lnTo>
                <a:lnTo>
                  <a:pt x="1328622" y="1996564"/>
                </a:lnTo>
                <a:lnTo>
                  <a:pt x="0" y="1996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852905" y="6619013"/>
            <a:ext cx="867648" cy="862915"/>
          </a:xfrm>
          <a:custGeom>
            <a:avLst/>
            <a:gdLst/>
            <a:ahLst/>
            <a:cxnLst/>
            <a:rect l="l" t="t" r="r" b="b"/>
            <a:pathLst>
              <a:path w="867648" h="862915">
                <a:moveTo>
                  <a:pt x="0" y="0"/>
                </a:moveTo>
                <a:lnTo>
                  <a:pt x="867648" y="0"/>
                </a:lnTo>
                <a:lnTo>
                  <a:pt x="867648" y="862915"/>
                </a:lnTo>
                <a:lnTo>
                  <a:pt x="0" y="8629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60152" y="1489588"/>
            <a:ext cx="7383848" cy="7307824"/>
          </a:xfrm>
          <a:custGeom>
            <a:avLst/>
            <a:gdLst/>
            <a:ahLst/>
            <a:cxnLst/>
            <a:rect l="l" t="t" r="r" b="b"/>
            <a:pathLst>
              <a:path w="7383848" h="7307824">
                <a:moveTo>
                  <a:pt x="0" y="0"/>
                </a:moveTo>
                <a:lnTo>
                  <a:pt x="7383848" y="0"/>
                </a:lnTo>
                <a:lnTo>
                  <a:pt x="7383848" y="7307824"/>
                </a:lnTo>
                <a:lnTo>
                  <a:pt x="0" y="7307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558750" y="2386013"/>
            <a:ext cx="7182922" cy="566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 dirty="0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R-squared value for the student diversity model is 0.781, indicating that </a:t>
            </a:r>
            <a:r>
              <a:rPr lang="en-US" sz="2499" i="1" spc="274" dirty="0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the model's independent variables explain 78.1% of the variation in student diversity.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 dirty="0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coefficient for New York is 16.8, indicating that, holding all other factors constant, </a:t>
            </a:r>
            <a:r>
              <a:rPr lang="en-US" sz="2499" i="1" spc="274" dirty="0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being in New York is associated with an increase of 16.8 percentage points in student diversity.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 dirty="0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coefficient for Pennsylvania (PA) is 6.9081, suggesting that, all else being equal, </a:t>
            </a:r>
            <a:r>
              <a:rPr lang="en-US" sz="2499" i="1" spc="274" dirty="0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being in Pennsylvania corresponds to an increase of 6.9081 percentage points in student diversity.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7789" y="576816"/>
            <a:ext cx="80124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Student Diversity Model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10372" y="2168217"/>
            <a:ext cx="9155622" cy="5950565"/>
          </a:xfrm>
          <a:custGeom>
            <a:avLst/>
            <a:gdLst/>
            <a:ahLst/>
            <a:cxnLst/>
            <a:rect l="l" t="t" r="r" b="b"/>
            <a:pathLst>
              <a:path w="9155622" h="5950565">
                <a:moveTo>
                  <a:pt x="0" y="0"/>
                </a:moveTo>
                <a:lnTo>
                  <a:pt x="9155622" y="0"/>
                </a:lnTo>
                <a:lnTo>
                  <a:pt x="9155622" y="5950566"/>
                </a:lnTo>
                <a:lnTo>
                  <a:pt x="0" y="5950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727944" y="1738313"/>
            <a:ext cx="6287022" cy="682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coefficient for percentage of female students is 0.3751, meaning that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a 1 percentage point increase in the proportion of female students is associated with a 0.3751 percentage point increase in student diversity,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holding other factors constant.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coefficient for percentage of male students is -0.2552, indicating that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a 1 percentage point increase in the proportion of male students is associated with a 0.2552 percentage point decrease in student diversity,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controlling for other variables.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For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Harvard: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An MSE of 92.03 means that, on average,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the squared difference between the predicted values and the actual values is 92.03.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7789" y="576816"/>
            <a:ext cx="80124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Student Diversity Model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558750" y="2386013"/>
            <a:ext cx="7182922" cy="553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R-squared value for the professor diversity model is 0.737, indicating that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73.7% of the variation in professor diversity is explained by the model's independent variables.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coefficient for New York is -0.9427, suggesting that, holding all other factors constant,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 being in New York is associated with a 0.9427 percentage point decrease in professor diversity.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coefficient for Pennsylvania (PA) is 1.3161, indicating that, holding all other factors constant,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being in Pennsylvania corresponds to a 1.3161 percentage point increase in professor diversity.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54441" y="1501078"/>
            <a:ext cx="7689559" cy="7284845"/>
          </a:xfrm>
          <a:custGeom>
            <a:avLst/>
            <a:gdLst/>
            <a:ahLst/>
            <a:cxnLst/>
            <a:rect l="l" t="t" r="r" b="b"/>
            <a:pathLst>
              <a:path w="7689559" h="7284845">
                <a:moveTo>
                  <a:pt x="0" y="0"/>
                </a:moveTo>
                <a:lnTo>
                  <a:pt x="7689559" y="0"/>
                </a:lnTo>
                <a:lnTo>
                  <a:pt x="7689559" y="7284844"/>
                </a:lnTo>
                <a:lnTo>
                  <a:pt x="0" y="7284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137789" y="576816"/>
            <a:ext cx="80124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Professor Diversity Model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2151768"/>
            <a:ext cx="9289501" cy="5983463"/>
          </a:xfrm>
          <a:custGeom>
            <a:avLst/>
            <a:gdLst/>
            <a:ahLst/>
            <a:cxnLst/>
            <a:rect l="l" t="t" r="r" b="b"/>
            <a:pathLst>
              <a:path w="9289501" h="5983463">
                <a:moveTo>
                  <a:pt x="0" y="0"/>
                </a:moveTo>
                <a:lnTo>
                  <a:pt x="9289501" y="0"/>
                </a:lnTo>
                <a:lnTo>
                  <a:pt x="9289501" y="5983464"/>
                </a:lnTo>
                <a:lnTo>
                  <a:pt x="0" y="5983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725795" y="1414463"/>
            <a:ext cx="6287022" cy="747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coefficient for percentage of female professor salary is 7.9897, meaning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a 1 percentage point increase in the proportion of female professor salaries is associated with a 7.9897 percentage point increase in professor diversity,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holding other factors constant.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Conversely, the coefficient for percentage of male professor salary is -7.9879, indicating that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a 1 percentage point increase in the proportion of male professor salaries is associated with a 7.9879 percentage point decrease in professor diversity,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controlling for other variables.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For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Harvard: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An MSE of 93.09 means that, on average,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the squared difference between the predicted values and the actual values is 93.09.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7789" y="576816"/>
            <a:ext cx="80124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Professor Diversity Model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2221" y="0"/>
            <a:ext cx="18732442" cy="6042956"/>
            <a:chOff x="0" y="0"/>
            <a:chExt cx="4933647" cy="1591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33647" cy="1591561"/>
            </a:xfrm>
            <a:custGeom>
              <a:avLst/>
              <a:gdLst/>
              <a:ahLst/>
              <a:cxnLst/>
              <a:rect l="l" t="t" r="r" b="b"/>
              <a:pathLst>
                <a:path w="4933647" h="1591561">
                  <a:moveTo>
                    <a:pt x="0" y="0"/>
                  </a:moveTo>
                  <a:lnTo>
                    <a:pt x="4933647" y="0"/>
                  </a:lnTo>
                  <a:lnTo>
                    <a:pt x="4933647" y="1591561"/>
                  </a:lnTo>
                  <a:lnTo>
                    <a:pt x="0" y="159156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4933647" cy="171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7847" y="8289030"/>
            <a:ext cx="1343718" cy="1336388"/>
          </a:xfrm>
          <a:custGeom>
            <a:avLst/>
            <a:gdLst/>
            <a:ahLst/>
            <a:cxnLst/>
            <a:rect l="l" t="t" r="r" b="b"/>
            <a:pathLst>
              <a:path w="1343718" h="1336388">
                <a:moveTo>
                  <a:pt x="0" y="0"/>
                </a:moveTo>
                <a:lnTo>
                  <a:pt x="1343717" y="0"/>
                </a:lnTo>
                <a:lnTo>
                  <a:pt x="1343717" y="1336388"/>
                </a:lnTo>
                <a:lnTo>
                  <a:pt x="0" y="133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383040" y="1809092"/>
            <a:ext cx="876260" cy="871480"/>
          </a:xfrm>
          <a:custGeom>
            <a:avLst/>
            <a:gdLst/>
            <a:ahLst/>
            <a:cxnLst/>
            <a:rect l="l" t="t" r="r" b="b"/>
            <a:pathLst>
              <a:path w="876260" h="871480">
                <a:moveTo>
                  <a:pt x="0" y="0"/>
                </a:moveTo>
                <a:lnTo>
                  <a:pt x="876260" y="0"/>
                </a:lnTo>
                <a:lnTo>
                  <a:pt x="876260" y="871480"/>
                </a:lnTo>
                <a:lnTo>
                  <a:pt x="0" y="87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04989">
            <a:off x="16911432" y="6122029"/>
            <a:ext cx="992647" cy="1012906"/>
          </a:xfrm>
          <a:custGeom>
            <a:avLst/>
            <a:gdLst/>
            <a:ahLst/>
            <a:cxnLst/>
            <a:rect l="l" t="t" r="r" b="b"/>
            <a:pathLst>
              <a:path w="992647" h="1012906">
                <a:moveTo>
                  <a:pt x="0" y="0"/>
                </a:moveTo>
                <a:lnTo>
                  <a:pt x="992648" y="0"/>
                </a:lnTo>
                <a:lnTo>
                  <a:pt x="992648" y="1012906"/>
                </a:lnTo>
                <a:lnTo>
                  <a:pt x="0" y="101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08645">
            <a:off x="1289279" y="1989544"/>
            <a:ext cx="1144570" cy="815766"/>
          </a:xfrm>
          <a:custGeom>
            <a:avLst/>
            <a:gdLst/>
            <a:ahLst/>
            <a:cxnLst/>
            <a:rect l="l" t="t" r="r" b="b"/>
            <a:pathLst>
              <a:path w="1144570" h="815766">
                <a:moveTo>
                  <a:pt x="0" y="0"/>
                </a:moveTo>
                <a:lnTo>
                  <a:pt x="1144570" y="0"/>
                </a:lnTo>
                <a:lnTo>
                  <a:pt x="1144570" y="815766"/>
                </a:lnTo>
                <a:lnTo>
                  <a:pt x="0" y="815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753701" y="828219"/>
            <a:ext cx="331197" cy="423624"/>
          </a:xfrm>
          <a:custGeom>
            <a:avLst/>
            <a:gdLst/>
            <a:ahLst/>
            <a:cxnLst/>
            <a:rect l="l" t="t" r="r" b="b"/>
            <a:pathLst>
              <a:path w="331197" h="423624">
                <a:moveTo>
                  <a:pt x="0" y="0"/>
                </a:moveTo>
                <a:lnTo>
                  <a:pt x="331197" y="0"/>
                </a:lnTo>
                <a:lnTo>
                  <a:pt x="331197" y="423624"/>
                </a:lnTo>
                <a:lnTo>
                  <a:pt x="0" y="423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90944" y="2397427"/>
            <a:ext cx="359457" cy="459771"/>
          </a:xfrm>
          <a:custGeom>
            <a:avLst/>
            <a:gdLst/>
            <a:ahLst/>
            <a:cxnLst/>
            <a:rect l="l" t="t" r="r" b="b"/>
            <a:pathLst>
              <a:path w="359457" h="459771">
                <a:moveTo>
                  <a:pt x="0" y="0"/>
                </a:moveTo>
                <a:lnTo>
                  <a:pt x="359457" y="0"/>
                </a:lnTo>
                <a:lnTo>
                  <a:pt x="359457" y="459770"/>
                </a:lnTo>
                <a:lnTo>
                  <a:pt x="0" y="45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142477" y="2291814"/>
            <a:ext cx="10003046" cy="7502284"/>
          </a:xfrm>
          <a:custGeom>
            <a:avLst/>
            <a:gdLst/>
            <a:ahLst/>
            <a:cxnLst/>
            <a:rect l="l" t="t" r="r" b="b"/>
            <a:pathLst>
              <a:path w="10003046" h="7502284">
                <a:moveTo>
                  <a:pt x="0" y="0"/>
                </a:moveTo>
                <a:lnTo>
                  <a:pt x="10003046" y="0"/>
                </a:lnTo>
                <a:lnTo>
                  <a:pt x="10003046" y="7502285"/>
                </a:lnTo>
                <a:lnTo>
                  <a:pt x="0" y="75022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53138" y="1287681"/>
            <a:ext cx="15981724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</a:pPr>
            <a:r>
              <a:rPr lang="en-US" sz="32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MSE Values for Student Diversity Based on 2021-2022 National University Rankings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72600" y="1941748"/>
            <a:ext cx="6403862" cy="6403505"/>
            <a:chOff x="0" y="0"/>
            <a:chExt cx="6341849" cy="6341495"/>
          </a:xfrm>
        </p:grpSpPr>
        <p:sp>
          <p:nvSpPr>
            <p:cNvPr id="3" name="Freeform 3"/>
            <p:cNvSpPr/>
            <p:nvPr/>
          </p:nvSpPr>
          <p:spPr>
            <a:xfrm>
              <a:off x="358270" y="486175"/>
              <a:ext cx="5625310" cy="5369145"/>
            </a:xfrm>
            <a:custGeom>
              <a:avLst/>
              <a:gdLst/>
              <a:ahLst/>
              <a:cxnLst/>
              <a:rect l="l" t="t" r="r" b="b"/>
              <a:pathLst>
                <a:path w="5625310" h="5369145">
                  <a:moveTo>
                    <a:pt x="2812654" y="4295"/>
                  </a:moveTo>
                  <a:cubicBezTo>
                    <a:pt x="1852228" y="0"/>
                    <a:pt x="962914" y="509917"/>
                    <a:pt x="481457" y="1340962"/>
                  </a:cubicBezTo>
                  <a:cubicBezTo>
                    <a:pt x="0" y="2172007"/>
                    <a:pt x="0" y="3197138"/>
                    <a:pt x="481457" y="4028183"/>
                  </a:cubicBezTo>
                  <a:cubicBezTo>
                    <a:pt x="962914" y="4859228"/>
                    <a:pt x="1852228" y="5369145"/>
                    <a:pt x="2812654" y="5364850"/>
                  </a:cubicBezTo>
                  <a:cubicBezTo>
                    <a:pt x="3773081" y="5369145"/>
                    <a:pt x="4662395" y="4859228"/>
                    <a:pt x="5143852" y="4028183"/>
                  </a:cubicBezTo>
                  <a:cubicBezTo>
                    <a:pt x="5625309" y="3197138"/>
                    <a:pt x="5625309" y="2172007"/>
                    <a:pt x="5143852" y="1340962"/>
                  </a:cubicBezTo>
                  <a:cubicBezTo>
                    <a:pt x="4662395" y="509917"/>
                    <a:pt x="3773081" y="0"/>
                    <a:pt x="2812654" y="4295"/>
                  </a:cubicBezTo>
                  <a:close/>
                </a:path>
              </a:pathLst>
            </a:custGeom>
            <a:blipFill>
              <a:blip r:embed="rId2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4076" y="-4253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1"/>
                  </a:lnTo>
                  <a:lnTo>
                    <a:pt x="0" y="6350001"/>
                  </a:lnTo>
                  <a:close/>
                </a:path>
              </a:pathLst>
            </a:custGeom>
            <a:blipFill>
              <a:blip r:embed="rId3"/>
              <a:stretch>
                <a:fillRect l="-62" r="-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314540">
            <a:off x="9648081" y="1809523"/>
            <a:ext cx="1647141" cy="1680756"/>
          </a:xfrm>
          <a:custGeom>
            <a:avLst/>
            <a:gdLst/>
            <a:ahLst/>
            <a:cxnLst/>
            <a:rect l="l" t="t" r="r" b="b"/>
            <a:pathLst>
              <a:path w="1647141" h="1680756">
                <a:moveTo>
                  <a:pt x="0" y="0"/>
                </a:moveTo>
                <a:lnTo>
                  <a:pt x="1647141" y="0"/>
                </a:lnTo>
                <a:lnTo>
                  <a:pt x="1647141" y="1680757"/>
                </a:lnTo>
                <a:lnTo>
                  <a:pt x="0" y="168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687290">
            <a:off x="14492151" y="6641767"/>
            <a:ext cx="1487271" cy="1489981"/>
          </a:xfrm>
          <a:custGeom>
            <a:avLst/>
            <a:gdLst/>
            <a:ahLst/>
            <a:cxnLst/>
            <a:rect l="l" t="t" r="r" b="b"/>
            <a:pathLst>
              <a:path w="1487271" h="1489981">
                <a:moveTo>
                  <a:pt x="0" y="0"/>
                </a:moveTo>
                <a:lnTo>
                  <a:pt x="1487271" y="0"/>
                </a:lnTo>
                <a:lnTo>
                  <a:pt x="1487271" y="1489981"/>
                </a:lnTo>
                <a:lnTo>
                  <a:pt x="0" y="14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72600" y="2273210"/>
            <a:ext cx="757515" cy="753383"/>
          </a:xfrm>
          <a:custGeom>
            <a:avLst/>
            <a:gdLst/>
            <a:ahLst/>
            <a:cxnLst/>
            <a:rect l="l" t="t" r="r" b="b"/>
            <a:pathLst>
              <a:path w="757515" h="753383">
                <a:moveTo>
                  <a:pt x="0" y="0"/>
                </a:moveTo>
                <a:lnTo>
                  <a:pt x="757515" y="0"/>
                </a:lnTo>
                <a:lnTo>
                  <a:pt x="757515" y="753383"/>
                </a:lnTo>
                <a:lnTo>
                  <a:pt x="0" y="753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551703" y="3562013"/>
            <a:ext cx="396419" cy="507047"/>
          </a:xfrm>
          <a:custGeom>
            <a:avLst/>
            <a:gdLst/>
            <a:ahLst/>
            <a:cxnLst/>
            <a:rect l="l" t="t" r="r" b="b"/>
            <a:pathLst>
              <a:path w="396419" h="507047">
                <a:moveTo>
                  <a:pt x="0" y="0"/>
                </a:moveTo>
                <a:lnTo>
                  <a:pt x="396419" y="0"/>
                </a:lnTo>
                <a:lnTo>
                  <a:pt x="396419" y="507047"/>
                </a:lnTo>
                <a:lnTo>
                  <a:pt x="0" y="507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870077" y="1128712"/>
            <a:ext cx="648301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Predicting College Diversity Scores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1819" y="2808052"/>
            <a:ext cx="6999533" cy="481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Our project aims to predict the diversity score of universities based on the composition of students and faculty, college ranking, and endowment.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analysis covers </a:t>
            </a: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both National Universities and Liberal Arts Colleges.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We examine data </a:t>
            </a: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from the 2012-2013 to 2021-2022 academic years to determine factors influencing diversity.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Main goal: </a:t>
            </a: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Predict the student and professor diversity score in 2021-2022 academic year.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2221" y="0"/>
            <a:ext cx="18732442" cy="6042956"/>
            <a:chOff x="0" y="0"/>
            <a:chExt cx="4933647" cy="1591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33647" cy="1591561"/>
            </a:xfrm>
            <a:custGeom>
              <a:avLst/>
              <a:gdLst/>
              <a:ahLst/>
              <a:cxnLst/>
              <a:rect l="l" t="t" r="r" b="b"/>
              <a:pathLst>
                <a:path w="4933647" h="1591561">
                  <a:moveTo>
                    <a:pt x="0" y="0"/>
                  </a:moveTo>
                  <a:lnTo>
                    <a:pt x="4933647" y="0"/>
                  </a:lnTo>
                  <a:lnTo>
                    <a:pt x="4933647" y="1591561"/>
                  </a:lnTo>
                  <a:lnTo>
                    <a:pt x="0" y="159156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4933647" cy="171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7847" y="8289030"/>
            <a:ext cx="1343718" cy="1336388"/>
          </a:xfrm>
          <a:custGeom>
            <a:avLst/>
            <a:gdLst/>
            <a:ahLst/>
            <a:cxnLst/>
            <a:rect l="l" t="t" r="r" b="b"/>
            <a:pathLst>
              <a:path w="1343718" h="1336388">
                <a:moveTo>
                  <a:pt x="0" y="0"/>
                </a:moveTo>
                <a:lnTo>
                  <a:pt x="1343717" y="0"/>
                </a:lnTo>
                <a:lnTo>
                  <a:pt x="1343717" y="1336388"/>
                </a:lnTo>
                <a:lnTo>
                  <a:pt x="0" y="133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383040" y="1809092"/>
            <a:ext cx="876260" cy="871480"/>
          </a:xfrm>
          <a:custGeom>
            <a:avLst/>
            <a:gdLst/>
            <a:ahLst/>
            <a:cxnLst/>
            <a:rect l="l" t="t" r="r" b="b"/>
            <a:pathLst>
              <a:path w="876260" h="871480">
                <a:moveTo>
                  <a:pt x="0" y="0"/>
                </a:moveTo>
                <a:lnTo>
                  <a:pt x="876260" y="0"/>
                </a:lnTo>
                <a:lnTo>
                  <a:pt x="876260" y="871480"/>
                </a:lnTo>
                <a:lnTo>
                  <a:pt x="0" y="87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04989">
            <a:off x="16911432" y="6122029"/>
            <a:ext cx="992647" cy="1012906"/>
          </a:xfrm>
          <a:custGeom>
            <a:avLst/>
            <a:gdLst/>
            <a:ahLst/>
            <a:cxnLst/>
            <a:rect l="l" t="t" r="r" b="b"/>
            <a:pathLst>
              <a:path w="992647" h="1012906">
                <a:moveTo>
                  <a:pt x="0" y="0"/>
                </a:moveTo>
                <a:lnTo>
                  <a:pt x="992648" y="0"/>
                </a:lnTo>
                <a:lnTo>
                  <a:pt x="992648" y="1012906"/>
                </a:lnTo>
                <a:lnTo>
                  <a:pt x="0" y="101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08645">
            <a:off x="1289279" y="1989544"/>
            <a:ext cx="1144570" cy="815766"/>
          </a:xfrm>
          <a:custGeom>
            <a:avLst/>
            <a:gdLst/>
            <a:ahLst/>
            <a:cxnLst/>
            <a:rect l="l" t="t" r="r" b="b"/>
            <a:pathLst>
              <a:path w="1144570" h="815766">
                <a:moveTo>
                  <a:pt x="0" y="0"/>
                </a:moveTo>
                <a:lnTo>
                  <a:pt x="1144570" y="0"/>
                </a:lnTo>
                <a:lnTo>
                  <a:pt x="1144570" y="815766"/>
                </a:lnTo>
                <a:lnTo>
                  <a:pt x="0" y="815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753701" y="828219"/>
            <a:ext cx="331197" cy="423624"/>
          </a:xfrm>
          <a:custGeom>
            <a:avLst/>
            <a:gdLst/>
            <a:ahLst/>
            <a:cxnLst/>
            <a:rect l="l" t="t" r="r" b="b"/>
            <a:pathLst>
              <a:path w="331197" h="423624">
                <a:moveTo>
                  <a:pt x="0" y="0"/>
                </a:moveTo>
                <a:lnTo>
                  <a:pt x="331197" y="0"/>
                </a:lnTo>
                <a:lnTo>
                  <a:pt x="331197" y="423624"/>
                </a:lnTo>
                <a:lnTo>
                  <a:pt x="0" y="423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90944" y="2397427"/>
            <a:ext cx="359457" cy="459771"/>
          </a:xfrm>
          <a:custGeom>
            <a:avLst/>
            <a:gdLst/>
            <a:ahLst/>
            <a:cxnLst/>
            <a:rect l="l" t="t" r="r" b="b"/>
            <a:pathLst>
              <a:path w="359457" h="459771">
                <a:moveTo>
                  <a:pt x="0" y="0"/>
                </a:moveTo>
                <a:lnTo>
                  <a:pt x="359457" y="0"/>
                </a:lnTo>
                <a:lnTo>
                  <a:pt x="359457" y="459770"/>
                </a:lnTo>
                <a:lnTo>
                  <a:pt x="0" y="45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142477" y="2291814"/>
            <a:ext cx="10003046" cy="7502284"/>
          </a:xfrm>
          <a:custGeom>
            <a:avLst/>
            <a:gdLst/>
            <a:ahLst/>
            <a:cxnLst/>
            <a:rect l="l" t="t" r="r" b="b"/>
            <a:pathLst>
              <a:path w="10003046" h="7502284">
                <a:moveTo>
                  <a:pt x="0" y="0"/>
                </a:moveTo>
                <a:lnTo>
                  <a:pt x="10003046" y="0"/>
                </a:lnTo>
                <a:lnTo>
                  <a:pt x="10003046" y="7502285"/>
                </a:lnTo>
                <a:lnTo>
                  <a:pt x="0" y="75022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53138" y="1287681"/>
            <a:ext cx="15981724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</a:pPr>
            <a:r>
              <a:rPr lang="en-US" sz="32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MSE Values for Professor Diversity Based on 2021-2022 National University Rankings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-9525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0890" y="0"/>
            <a:ext cx="18489780" cy="7869914"/>
            <a:chOff x="0" y="0"/>
            <a:chExt cx="4869736" cy="20727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9736" cy="2072735"/>
            </a:xfrm>
            <a:custGeom>
              <a:avLst/>
              <a:gdLst/>
              <a:ahLst/>
              <a:cxnLst/>
              <a:rect l="l" t="t" r="r" b="b"/>
              <a:pathLst>
                <a:path w="4869736" h="2072735">
                  <a:moveTo>
                    <a:pt x="0" y="0"/>
                  </a:moveTo>
                  <a:lnTo>
                    <a:pt x="4869736" y="0"/>
                  </a:lnTo>
                  <a:lnTo>
                    <a:pt x="4869736" y="2072735"/>
                  </a:lnTo>
                  <a:lnTo>
                    <a:pt x="0" y="2072735"/>
                  </a:lnTo>
                  <a:close/>
                </a:path>
              </a:pathLst>
            </a:custGeom>
            <a:solidFill>
              <a:srgbClr val="F2CDE2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9550"/>
              <a:ext cx="4869736" cy="186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79154" y="3408526"/>
            <a:ext cx="13729692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</a:pPr>
            <a:r>
              <a:rPr lang="en-US" sz="99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LIBERAL ART COLLEGE</a:t>
            </a:r>
          </a:p>
        </p:txBody>
      </p:sp>
      <p:sp>
        <p:nvSpPr>
          <p:cNvPr id="7" name="Freeform 7"/>
          <p:cNvSpPr/>
          <p:nvPr/>
        </p:nvSpPr>
        <p:spPr>
          <a:xfrm>
            <a:off x="5832443" y="6619013"/>
            <a:ext cx="6623114" cy="6720872"/>
          </a:xfrm>
          <a:custGeom>
            <a:avLst/>
            <a:gdLst/>
            <a:ahLst/>
            <a:cxnLst/>
            <a:rect l="l" t="t" r="r" b="b"/>
            <a:pathLst>
              <a:path w="6623114" h="6720872">
                <a:moveTo>
                  <a:pt x="0" y="0"/>
                </a:moveTo>
                <a:lnTo>
                  <a:pt x="6623114" y="0"/>
                </a:lnTo>
                <a:lnTo>
                  <a:pt x="6623114" y="6720872"/>
                </a:lnTo>
                <a:lnTo>
                  <a:pt x="0" y="672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455557" y="6128716"/>
            <a:ext cx="571004" cy="567889"/>
          </a:xfrm>
          <a:custGeom>
            <a:avLst/>
            <a:gdLst/>
            <a:ahLst/>
            <a:cxnLst/>
            <a:rect l="l" t="t" r="r" b="b"/>
            <a:pathLst>
              <a:path w="571004" h="567889">
                <a:moveTo>
                  <a:pt x="0" y="0"/>
                </a:moveTo>
                <a:lnTo>
                  <a:pt x="571004" y="0"/>
                </a:lnTo>
                <a:lnTo>
                  <a:pt x="571004" y="567889"/>
                </a:lnTo>
                <a:lnTo>
                  <a:pt x="0" y="567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36383" y="5143500"/>
            <a:ext cx="377620" cy="483002"/>
          </a:xfrm>
          <a:custGeom>
            <a:avLst/>
            <a:gdLst/>
            <a:ahLst/>
            <a:cxnLst/>
            <a:rect l="l" t="t" r="r" b="b"/>
            <a:pathLst>
              <a:path w="377620" h="483002">
                <a:moveTo>
                  <a:pt x="0" y="0"/>
                </a:moveTo>
                <a:lnTo>
                  <a:pt x="377620" y="0"/>
                </a:lnTo>
                <a:lnTo>
                  <a:pt x="377620" y="483002"/>
                </a:lnTo>
                <a:lnTo>
                  <a:pt x="0" y="483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86658" y="1910213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7" y="0"/>
                </a:lnTo>
                <a:lnTo>
                  <a:pt x="487937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163894">
            <a:off x="14966137" y="6903062"/>
            <a:ext cx="1508833" cy="1554042"/>
          </a:xfrm>
          <a:custGeom>
            <a:avLst/>
            <a:gdLst/>
            <a:ahLst/>
            <a:cxnLst/>
            <a:rect l="l" t="t" r="r" b="b"/>
            <a:pathLst>
              <a:path w="1508833" h="1554042">
                <a:moveTo>
                  <a:pt x="0" y="0"/>
                </a:moveTo>
                <a:lnTo>
                  <a:pt x="1508833" y="0"/>
                </a:lnTo>
                <a:lnTo>
                  <a:pt x="1508833" y="1554041"/>
                </a:lnTo>
                <a:lnTo>
                  <a:pt x="0" y="155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20553" y="2667632"/>
            <a:ext cx="333528" cy="426606"/>
          </a:xfrm>
          <a:custGeom>
            <a:avLst/>
            <a:gdLst/>
            <a:ahLst/>
            <a:cxnLst/>
            <a:rect l="l" t="t" r="r" b="b"/>
            <a:pathLst>
              <a:path w="333528" h="426606">
                <a:moveTo>
                  <a:pt x="0" y="0"/>
                </a:moveTo>
                <a:lnTo>
                  <a:pt x="333528" y="0"/>
                </a:lnTo>
                <a:lnTo>
                  <a:pt x="333528" y="426606"/>
                </a:lnTo>
                <a:lnTo>
                  <a:pt x="0" y="426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108828" y="-9525"/>
            <a:ext cx="18505655" cy="867553"/>
            <a:chOff x="0" y="0"/>
            <a:chExt cx="4873917" cy="2284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73917" cy="228491"/>
            </a:xfrm>
            <a:custGeom>
              <a:avLst/>
              <a:gdLst/>
              <a:ahLst/>
              <a:cxnLst/>
              <a:rect l="l" t="t" r="r" b="b"/>
              <a:pathLst>
                <a:path w="4873917" h="228491">
                  <a:moveTo>
                    <a:pt x="0" y="0"/>
                  </a:moveTo>
                  <a:lnTo>
                    <a:pt x="4873917" y="0"/>
                  </a:lnTo>
                  <a:lnTo>
                    <a:pt x="4873917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873917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TRENDY PRESENTATION        TRENDY PRESENTATION       TRENDY PRESENTATION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62212">
            <a:off x="5998729" y="200435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62212">
            <a:off x="11947930" y="200435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2" y="0"/>
                </a:lnTo>
                <a:lnTo>
                  <a:pt x="351732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073710" y="1889558"/>
            <a:ext cx="1130859" cy="1124690"/>
          </a:xfrm>
          <a:custGeom>
            <a:avLst/>
            <a:gdLst/>
            <a:ahLst/>
            <a:cxnLst/>
            <a:rect l="l" t="t" r="r" b="b"/>
            <a:pathLst>
              <a:path w="1130859" h="1124690">
                <a:moveTo>
                  <a:pt x="0" y="0"/>
                </a:moveTo>
                <a:lnTo>
                  <a:pt x="1130859" y="0"/>
                </a:lnTo>
                <a:lnTo>
                  <a:pt x="1130859" y="1124690"/>
                </a:lnTo>
                <a:lnTo>
                  <a:pt x="0" y="11246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25193" y="2534318"/>
            <a:ext cx="697035" cy="693233"/>
          </a:xfrm>
          <a:custGeom>
            <a:avLst/>
            <a:gdLst/>
            <a:ahLst/>
            <a:cxnLst/>
            <a:rect l="l" t="t" r="r" b="b"/>
            <a:pathLst>
              <a:path w="697035" h="693233">
                <a:moveTo>
                  <a:pt x="0" y="0"/>
                </a:moveTo>
                <a:lnTo>
                  <a:pt x="697035" y="0"/>
                </a:lnTo>
                <a:lnTo>
                  <a:pt x="697035" y="693233"/>
                </a:lnTo>
                <a:lnTo>
                  <a:pt x="0" y="693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447390">
            <a:off x="2546161" y="6483646"/>
            <a:ext cx="1328623" cy="1996564"/>
          </a:xfrm>
          <a:custGeom>
            <a:avLst/>
            <a:gdLst/>
            <a:ahLst/>
            <a:cxnLst/>
            <a:rect l="l" t="t" r="r" b="b"/>
            <a:pathLst>
              <a:path w="1328623" h="1996564">
                <a:moveTo>
                  <a:pt x="0" y="0"/>
                </a:moveTo>
                <a:lnTo>
                  <a:pt x="1328622" y="0"/>
                </a:lnTo>
                <a:lnTo>
                  <a:pt x="1328622" y="1996564"/>
                </a:lnTo>
                <a:lnTo>
                  <a:pt x="0" y="1996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852905" y="6619013"/>
            <a:ext cx="867648" cy="862915"/>
          </a:xfrm>
          <a:custGeom>
            <a:avLst/>
            <a:gdLst/>
            <a:ahLst/>
            <a:cxnLst/>
            <a:rect l="l" t="t" r="r" b="b"/>
            <a:pathLst>
              <a:path w="867648" h="862915">
                <a:moveTo>
                  <a:pt x="0" y="0"/>
                </a:moveTo>
                <a:lnTo>
                  <a:pt x="867648" y="0"/>
                </a:lnTo>
                <a:lnTo>
                  <a:pt x="867648" y="862915"/>
                </a:lnTo>
                <a:lnTo>
                  <a:pt x="0" y="8629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54681" y="1895119"/>
            <a:ext cx="7166218" cy="6145032"/>
          </a:xfrm>
          <a:custGeom>
            <a:avLst/>
            <a:gdLst/>
            <a:ahLst/>
            <a:cxnLst/>
            <a:rect l="l" t="t" r="r" b="b"/>
            <a:pathLst>
              <a:path w="7166218" h="6145032">
                <a:moveTo>
                  <a:pt x="0" y="0"/>
                </a:moveTo>
                <a:lnTo>
                  <a:pt x="7166217" y="0"/>
                </a:lnTo>
                <a:lnTo>
                  <a:pt x="7166217" y="6145031"/>
                </a:lnTo>
                <a:lnTo>
                  <a:pt x="0" y="6145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37789" y="576816"/>
            <a:ext cx="80124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Student Diversity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8750" y="1576388"/>
            <a:ext cx="7182922" cy="715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R-squared value for the model is 0.732, indicating that approximately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73.2% of the variation in student diversity is explained by the independent variables in the model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coefficient for California (CA) is 10.098, meaning that, holding all other factors constant, being in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California is associated with an increase of 10.0980 percentage point in student diversity.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This effect is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statistically significant with a p-value of 0.00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coefficient for Pennsylvania (PA) is 1.6212, indicating that,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holding all other factors constant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, being in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Pennsylvania is associated with an increase of 1.6212 percentage point in student diversity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. This effect is statistically significant, as the p-value is 0.001 (below the 0.05 threshold).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932717" y="2295718"/>
            <a:ext cx="7594718" cy="6047294"/>
          </a:xfrm>
          <a:custGeom>
            <a:avLst/>
            <a:gdLst/>
            <a:ahLst/>
            <a:cxnLst/>
            <a:rect l="l" t="t" r="r" b="b"/>
            <a:pathLst>
              <a:path w="7594718" h="6047294">
                <a:moveTo>
                  <a:pt x="0" y="0"/>
                </a:moveTo>
                <a:lnTo>
                  <a:pt x="7594719" y="0"/>
                </a:lnTo>
                <a:lnTo>
                  <a:pt x="7594719" y="6047295"/>
                </a:lnTo>
                <a:lnTo>
                  <a:pt x="0" y="6047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37789" y="576816"/>
            <a:ext cx="80124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Student Diversity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8750" y="1252538"/>
            <a:ext cx="7182922" cy="780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Student-faculty ratio has a coefficient of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-0.3873, suggesting a small but significant negative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relationship with student diversity (p = 0.000).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Professorial diversity (prof_diversity) has a coefficient of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0.5710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, indicating a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strong positive relationship with student diversity,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holding other variables constant </a:t>
            </a:r>
          </a:p>
          <a:p>
            <a:pPr algn="l">
              <a:lnSpc>
                <a:spcPts val="2624"/>
              </a:lnSpc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    (p = 0.000).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For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 Dickinson College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, the Mean Squared Error (MSE) of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0.616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indicates that the model's average squared prediction error for student diversity is moderate, reflecting some variability in accuracy. The Mean Absolute Error (MAE) of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0.783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suggests that, on average, predictions for student diversity at Dickinson College deviate by approximately 0.78 percentage point from the actual values.</a:t>
            </a:r>
          </a:p>
          <a:p>
            <a:pPr algn="l">
              <a:lnSpc>
                <a:spcPts val="2624"/>
              </a:lnSpc>
            </a:pPr>
            <a:endParaRPr lang="en-US" sz="2499" i="1" spc="274">
              <a:solidFill>
                <a:srgbClr val="43241E"/>
              </a:solidFill>
              <a:latin typeface="Alice Italics"/>
              <a:ea typeface="Alice Italics"/>
              <a:cs typeface="Alice Italics"/>
              <a:sym typeface="Alice Italic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134953" y="2043113"/>
            <a:ext cx="6747521" cy="6249892"/>
          </a:xfrm>
          <a:custGeom>
            <a:avLst/>
            <a:gdLst/>
            <a:ahLst/>
            <a:cxnLst/>
            <a:rect l="l" t="t" r="r" b="b"/>
            <a:pathLst>
              <a:path w="6747521" h="6249892">
                <a:moveTo>
                  <a:pt x="0" y="0"/>
                </a:moveTo>
                <a:lnTo>
                  <a:pt x="6747522" y="0"/>
                </a:lnTo>
                <a:lnTo>
                  <a:pt x="6747522" y="6249891"/>
                </a:lnTo>
                <a:lnTo>
                  <a:pt x="0" y="6249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37789" y="576816"/>
            <a:ext cx="80124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Professor Diversity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8750" y="2224088"/>
            <a:ext cx="7182922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R-squared value for the professor diversity model is 0.724, indicating that the independent variables in the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 model explain 72.4%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of the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variation in professor diversity.</a:t>
            </a: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 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California (CA) has a positive coefficient (11.1419), meaning universities in California tend to have higher professor diversity scores compared to the reference state.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i="1" spc="274">
                <a:solidFill>
                  <a:srgbClr val="43241E"/>
                </a:solidFill>
                <a:latin typeface="Alice Italics"/>
                <a:ea typeface="Alice Italics"/>
                <a:cs typeface="Alice Italics"/>
                <a:sym typeface="Alice Italics"/>
              </a:rPr>
              <a:t>The coefficient for Pennsylvania (PA) is 4.272, suggesting that, all else being equal, </a:t>
            </a:r>
            <a:r>
              <a:rPr lang="en-US" sz="2499" i="1" spc="274">
                <a:solidFill>
                  <a:srgbClr val="43241E"/>
                </a:solidFill>
                <a:latin typeface="Alice Bold Italics"/>
                <a:ea typeface="Alice Bold Italics"/>
                <a:cs typeface="Alice Bold Italics"/>
                <a:sym typeface="Alice Bold Italics"/>
              </a:rPr>
              <a:t>being in Pennsylvania corresponds to an increase of 4.27 percentage points in professor diversity.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2043816"/>
            <a:ext cx="8615302" cy="5847636"/>
          </a:xfrm>
          <a:custGeom>
            <a:avLst/>
            <a:gdLst/>
            <a:ahLst/>
            <a:cxnLst/>
            <a:rect l="l" t="t" r="r" b="b"/>
            <a:pathLst>
              <a:path w="8615302" h="5847636">
                <a:moveTo>
                  <a:pt x="0" y="0"/>
                </a:moveTo>
                <a:lnTo>
                  <a:pt x="8615302" y="0"/>
                </a:lnTo>
                <a:lnTo>
                  <a:pt x="8615302" y="5847637"/>
                </a:lnTo>
                <a:lnTo>
                  <a:pt x="0" y="584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137789" y="576816"/>
            <a:ext cx="8012421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Professor Diversity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8750" y="1738313"/>
            <a:ext cx="7182922" cy="682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stu_diversit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y (0.4053): Strong positive association with professor diversity, as expected.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hbcu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(45.7802): Being a Historically Black College or University is strongly associated with much higher professor diversity scores.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stu_financial_aid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(0.0007): Financial aid correlates positively with professor diversity.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For</a:t>
            </a: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 Dickinson College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, the Mean Squared Error (MSE) of </a:t>
            </a: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0.114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indicates that the model's average squared prediction error is low, highlighting good accuracy. 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Mean Absolute Error (MAE) of </a:t>
            </a: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0.332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suggests that, on average, predictions for professor diversity deviate by about 0.33 percentage point from the actual values</a:t>
            </a:r>
          </a:p>
          <a:p>
            <a:pPr algn="l">
              <a:lnSpc>
                <a:spcPts val="2624"/>
              </a:lnSpc>
            </a:pPr>
            <a:endParaRPr lang="en-US" sz="2499" spc="274">
              <a:solidFill>
                <a:srgbClr val="43241E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2221" y="0"/>
            <a:ext cx="18732442" cy="6042956"/>
            <a:chOff x="0" y="0"/>
            <a:chExt cx="4933647" cy="1591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33647" cy="1591561"/>
            </a:xfrm>
            <a:custGeom>
              <a:avLst/>
              <a:gdLst/>
              <a:ahLst/>
              <a:cxnLst/>
              <a:rect l="l" t="t" r="r" b="b"/>
              <a:pathLst>
                <a:path w="4933647" h="1591561">
                  <a:moveTo>
                    <a:pt x="0" y="0"/>
                  </a:moveTo>
                  <a:lnTo>
                    <a:pt x="4933647" y="0"/>
                  </a:lnTo>
                  <a:lnTo>
                    <a:pt x="4933647" y="1591561"/>
                  </a:lnTo>
                  <a:lnTo>
                    <a:pt x="0" y="159156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4933647" cy="171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7847" y="8289030"/>
            <a:ext cx="1343718" cy="1336388"/>
          </a:xfrm>
          <a:custGeom>
            <a:avLst/>
            <a:gdLst/>
            <a:ahLst/>
            <a:cxnLst/>
            <a:rect l="l" t="t" r="r" b="b"/>
            <a:pathLst>
              <a:path w="1343718" h="1336388">
                <a:moveTo>
                  <a:pt x="0" y="0"/>
                </a:moveTo>
                <a:lnTo>
                  <a:pt x="1343717" y="0"/>
                </a:lnTo>
                <a:lnTo>
                  <a:pt x="1343717" y="1336388"/>
                </a:lnTo>
                <a:lnTo>
                  <a:pt x="0" y="133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383040" y="1809092"/>
            <a:ext cx="876260" cy="871480"/>
          </a:xfrm>
          <a:custGeom>
            <a:avLst/>
            <a:gdLst/>
            <a:ahLst/>
            <a:cxnLst/>
            <a:rect l="l" t="t" r="r" b="b"/>
            <a:pathLst>
              <a:path w="876260" h="871480">
                <a:moveTo>
                  <a:pt x="0" y="0"/>
                </a:moveTo>
                <a:lnTo>
                  <a:pt x="876260" y="0"/>
                </a:lnTo>
                <a:lnTo>
                  <a:pt x="876260" y="871480"/>
                </a:lnTo>
                <a:lnTo>
                  <a:pt x="0" y="87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04989">
            <a:off x="16911432" y="6122029"/>
            <a:ext cx="992647" cy="1012906"/>
          </a:xfrm>
          <a:custGeom>
            <a:avLst/>
            <a:gdLst/>
            <a:ahLst/>
            <a:cxnLst/>
            <a:rect l="l" t="t" r="r" b="b"/>
            <a:pathLst>
              <a:path w="992647" h="1012906">
                <a:moveTo>
                  <a:pt x="0" y="0"/>
                </a:moveTo>
                <a:lnTo>
                  <a:pt x="992648" y="0"/>
                </a:lnTo>
                <a:lnTo>
                  <a:pt x="992648" y="1012906"/>
                </a:lnTo>
                <a:lnTo>
                  <a:pt x="0" y="101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08645">
            <a:off x="1289279" y="1989544"/>
            <a:ext cx="1144570" cy="815766"/>
          </a:xfrm>
          <a:custGeom>
            <a:avLst/>
            <a:gdLst/>
            <a:ahLst/>
            <a:cxnLst/>
            <a:rect l="l" t="t" r="r" b="b"/>
            <a:pathLst>
              <a:path w="1144570" h="815766">
                <a:moveTo>
                  <a:pt x="0" y="0"/>
                </a:moveTo>
                <a:lnTo>
                  <a:pt x="1144570" y="0"/>
                </a:lnTo>
                <a:lnTo>
                  <a:pt x="1144570" y="815766"/>
                </a:lnTo>
                <a:lnTo>
                  <a:pt x="0" y="815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753701" y="828219"/>
            <a:ext cx="331197" cy="423624"/>
          </a:xfrm>
          <a:custGeom>
            <a:avLst/>
            <a:gdLst/>
            <a:ahLst/>
            <a:cxnLst/>
            <a:rect l="l" t="t" r="r" b="b"/>
            <a:pathLst>
              <a:path w="331197" h="423624">
                <a:moveTo>
                  <a:pt x="0" y="0"/>
                </a:moveTo>
                <a:lnTo>
                  <a:pt x="331197" y="0"/>
                </a:lnTo>
                <a:lnTo>
                  <a:pt x="331197" y="423624"/>
                </a:lnTo>
                <a:lnTo>
                  <a:pt x="0" y="423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90944" y="2397427"/>
            <a:ext cx="359457" cy="459771"/>
          </a:xfrm>
          <a:custGeom>
            <a:avLst/>
            <a:gdLst/>
            <a:ahLst/>
            <a:cxnLst/>
            <a:rect l="l" t="t" r="r" b="b"/>
            <a:pathLst>
              <a:path w="359457" h="459771">
                <a:moveTo>
                  <a:pt x="0" y="0"/>
                </a:moveTo>
                <a:lnTo>
                  <a:pt x="359457" y="0"/>
                </a:lnTo>
                <a:lnTo>
                  <a:pt x="359457" y="459770"/>
                </a:lnTo>
                <a:lnTo>
                  <a:pt x="0" y="45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648085" y="2158165"/>
            <a:ext cx="9956338" cy="7467253"/>
          </a:xfrm>
          <a:custGeom>
            <a:avLst/>
            <a:gdLst/>
            <a:ahLst/>
            <a:cxnLst/>
            <a:rect l="l" t="t" r="r" b="b"/>
            <a:pathLst>
              <a:path w="9956338" h="7467253">
                <a:moveTo>
                  <a:pt x="0" y="0"/>
                </a:moveTo>
                <a:lnTo>
                  <a:pt x="9956338" y="0"/>
                </a:lnTo>
                <a:lnTo>
                  <a:pt x="9956338" y="7467253"/>
                </a:lnTo>
                <a:lnTo>
                  <a:pt x="0" y="746725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53138" y="1287681"/>
            <a:ext cx="15981724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</a:pPr>
            <a:r>
              <a:rPr lang="en-US" sz="32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MSE Values for Student Diversity Based on 2021-2022 Liberal Art College Rankings</a:t>
            </a: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2221" y="0"/>
            <a:ext cx="18732442" cy="6042956"/>
            <a:chOff x="0" y="0"/>
            <a:chExt cx="4933647" cy="1591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33647" cy="1591561"/>
            </a:xfrm>
            <a:custGeom>
              <a:avLst/>
              <a:gdLst/>
              <a:ahLst/>
              <a:cxnLst/>
              <a:rect l="l" t="t" r="r" b="b"/>
              <a:pathLst>
                <a:path w="4933647" h="1591561">
                  <a:moveTo>
                    <a:pt x="0" y="0"/>
                  </a:moveTo>
                  <a:lnTo>
                    <a:pt x="4933647" y="0"/>
                  </a:lnTo>
                  <a:lnTo>
                    <a:pt x="4933647" y="1591561"/>
                  </a:lnTo>
                  <a:lnTo>
                    <a:pt x="0" y="159156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4933647" cy="171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7847" y="8289030"/>
            <a:ext cx="1343718" cy="1336388"/>
          </a:xfrm>
          <a:custGeom>
            <a:avLst/>
            <a:gdLst/>
            <a:ahLst/>
            <a:cxnLst/>
            <a:rect l="l" t="t" r="r" b="b"/>
            <a:pathLst>
              <a:path w="1343718" h="1336388">
                <a:moveTo>
                  <a:pt x="0" y="0"/>
                </a:moveTo>
                <a:lnTo>
                  <a:pt x="1343717" y="0"/>
                </a:lnTo>
                <a:lnTo>
                  <a:pt x="1343717" y="1336388"/>
                </a:lnTo>
                <a:lnTo>
                  <a:pt x="0" y="133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383040" y="1809092"/>
            <a:ext cx="876260" cy="871480"/>
          </a:xfrm>
          <a:custGeom>
            <a:avLst/>
            <a:gdLst/>
            <a:ahLst/>
            <a:cxnLst/>
            <a:rect l="l" t="t" r="r" b="b"/>
            <a:pathLst>
              <a:path w="876260" h="871480">
                <a:moveTo>
                  <a:pt x="0" y="0"/>
                </a:moveTo>
                <a:lnTo>
                  <a:pt x="876260" y="0"/>
                </a:lnTo>
                <a:lnTo>
                  <a:pt x="876260" y="871480"/>
                </a:lnTo>
                <a:lnTo>
                  <a:pt x="0" y="87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04989">
            <a:off x="16911432" y="6122029"/>
            <a:ext cx="992647" cy="1012906"/>
          </a:xfrm>
          <a:custGeom>
            <a:avLst/>
            <a:gdLst/>
            <a:ahLst/>
            <a:cxnLst/>
            <a:rect l="l" t="t" r="r" b="b"/>
            <a:pathLst>
              <a:path w="992647" h="1012906">
                <a:moveTo>
                  <a:pt x="0" y="0"/>
                </a:moveTo>
                <a:lnTo>
                  <a:pt x="992648" y="0"/>
                </a:lnTo>
                <a:lnTo>
                  <a:pt x="992648" y="1012906"/>
                </a:lnTo>
                <a:lnTo>
                  <a:pt x="0" y="101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08645">
            <a:off x="1289279" y="1989544"/>
            <a:ext cx="1144570" cy="815766"/>
          </a:xfrm>
          <a:custGeom>
            <a:avLst/>
            <a:gdLst/>
            <a:ahLst/>
            <a:cxnLst/>
            <a:rect l="l" t="t" r="r" b="b"/>
            <a:pathLst>
              <a:path w="1144570" h="815766">
                <a:moveTo>
                  <a:pt x="0" y="0"/>
                </a:moveTo>
                <a:lnTo>
                  <a:pt x="1144570" y="0"/>
                </a:lnTo>
                <a:lnTo>
                  <a:pt x="1144570" y="815766"/>
                </a:lnTo>
                <a:lnTo>
                  <a:pt x="0" y="815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753701" y="828219"/>
            <a:ext cx="331197" cy="423624"/>
          </a:xfrm>
          <a:custGeom>
            <a:avLst/>
            <a:gdLst/>
            <a:ahLst/>
            <a:cxnLst/>
            <a:rect l="l" t="t" r="r" b="b"/>
            <a:pathLst>
              <a:path w="331197" h="423624">
                <a:moveTo>
                  <a:pt x="0" y="0"/>
                </a:moveTo>
                <a:lnTo>
                  <a:pt x="331197" y="0"/>
                </a:lnTo>
                <a:lnTo>
                  <a:pt x="331197" y="423624"/>
                </a:lnTo>
                <a:lnTo>
                  <a:pt x="0" y="423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90944" y="2397427"/>
            <a:ext cx="359457" cy="459771"/>
          </a:xfrm>
          <a:custGeom>
            <a:avLst/>
            <a:gdLst/>
            <a:ahLst/>
            <a:cxnLst/>
            <a:rect l="l" t="t" r="r" b="b"/>
            <a:pathLst>
              <a:path w="359457" h="459771">
                <a:moveTo>
                  <a:pt x="0" y="0"/>
                </a:moveTo>
                <a:lnTo>
                  <a:pt x="359457" y="0"/>
                </a:lnTo>
                <a:lnTo>
                  <a:pt x="359457" y="459770"/>
                </a:lnTo>
                <a:lnTo>
                  <a:pt x="0" y="45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163553" y="2158165"/>
            <a:ext cx="10089755" cy="7567316"/>
          </a:xfrm>
          <a:custGeom>
            <a:avLst/>
            <a:gdLst/>
            <a:ahLst/>
            <a:cxnLst/>
            <a:rect l="l" t="t" r="r" b="b"/>
            <a:pathLst>
              <a:path w="10089755" h="7567316">
                <a:moveTo>
                  <a:pt x="0" y="0"/>
                </a:moveTo>
                <a:lnTo>
                  <a:pt x="10089755" y="0"/>
                </a:lnTo>
                <a:lnTo>
                  <a:pt x="10089755" y="7567316"/>
                </a:lnTo>
                <a:lnTo>
                  <a:pt x="0" y="7567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53138" y="1287681"/>
            <a:ext cx="15981724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</a:pPr>
            <a:r>
              <a:rPr lang="en-US" sz="32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MSE Values for Professor Diversity Based on 2021-2022 Liberal Art College Rankings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-9525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0890" y="0"/>
            <a:ext cx="18489780" cy="7869914"/>
            <a:chOff x="0" y="0"/>
            <a:chExt cx="4869736" cy="20727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9736" cy="2072735"/>
            </a:xfrm>
            <a:custGeom>
              <a:avLst/>
              <a:gdLst/>
              <a:ahLst/>
              <a:cxnLst/>
              <a:rect l="l" t="t" r="r" b="b"/>
              <a:pathLst>
                <a:path w="4869736" h="2072735">
                  <a:moveTo>
                    <a:pt x="0" y="0"/>
                  </a:moveTo>
                  <a:lnTo>
                    <a:pt x="4869736" y="0"/>
                  </a:lnTo>
                  <a:lnTo>
                    <a:pt x="4869736" y="2072735"/>
                  </a:lnTo>
                  <a:lnTo>
                    <a:pt x="0" y="2072735"/>
                  </a:lnTo>
                  <a:close/>
                </a:path>
              </a:pathLst>
            </a:custGeom>
            <a:solidFill>
              <a:srgbClr val="F2CDE2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9550"/>
              <a:ext cx="4869736" cy="1863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3408526"/>
            <a:ext cx="18288000" cy="260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99"/>
              </a:lnSpc>
            </a:pPr>
            <a:r>
              <a:rPr lang="en-US" sz="99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IMPLICATIONS FOR STAKEHOLDERS</a:t>
            </a:r>
          </a:p>
        </p:txBody>
      </p:sp>
      <p:sp>
        <p:nvSpPr>
          <p:cNvPr id="7" name="Freeform 7"/>
          <p:cNvSpPr/>
          <p:nvPr/>
        </p:nvSpPr>
        <p:spPr>
          <a:xfrm>
            <a:off x="5832443" y="6619013"/>
            <a:ext cx="6623114" cy="6720872"/>
          </a:xfrm>
          <a:custGeom>
            <a:avLst/>
            <a:gdLst/>
            <a:ahLst/>
            <a:cxnLst/>
            <a:rect l="l" t="t" r="r" b="b"/>
            <a:pathLst>
              <a:path w="6623114" h="6720872">
                <a:moveTo>
                  <a:pt x="0" y="0"/>
                </a:moveTo>
                <a:lnTo>
                  <a:pt x="6623114" y="0"/>
                </a:lnTo>
                <a:lnTo>
                  <a:pt x="6623114" y="6720872"/>
                </a:lnTo>
                <a:lnTo>
                  <a:pt x="0" y="672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455557" y="6128716"/>
            <a:ext cx="571004" cy="567889"/>
          </a:xfrm>
          <a:custGeom>
            <a:avLst/>
            <a:gdLst/>
            <a:ahLst/>
            <a:cxnLst/>
            <a:rect l="l" t="t" r="r" b="b"/>
            <a:pathLst>
              <a:path w="571004" h="567889">
                <a:moveTo>
                  <a:pt x="0" y="0"/>
                </a:moveTo>
                <a:lnTo>
                  <a:pt x="571004" y="0"/>
                </a:lnTo>
                <a:lnTo>
                  <a:pt x="571004" y="567889"/>
                </a:lnTo>
                <a:lnTo>
                  <a:pt x="0" y="567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36383" y="5143500"/>
            <a:ext cx="377620" cy="483002"/>
          </a:xfrm>
          <a:custGeom>
            <a:avLst/>
            <a:gdLst/>
            <a:ahLst/>
            <a:cxnLst/>
            <a:rect l="l" t="t" r="r" b="b"/>
            <a:pathLst>
              <a:path w="377620" h="483002">
                <a:moveTo>
                  <a:pt x="0" y="0"/>
                </a:moveTo>
                <a:lnTo>
                  <a:pt x="377620" y="0"/>
                </a:lnTo>
                <a:lnTo>
                  <a:pt x="377620" y="483002"/>
                </a:lnTo>
                <a:lnTo>
                  <a:pt x="0" y="483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86658" y="1910213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7" y="0"/>
                </a:lnTo>
                <a:lnTo>
                  <a:pt x="487937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163894">
            <a:off x="14966137" y="6903062"/>
            <a:ext cx="1508833" cy="1554042"/>
          </a:xfrm>
          <a:custGeom>
            <a:avLst/>
            <a:gdLst/>
            <a:ahLst/>
            <a:cxnLst/>
            <a:rect l="l" t="t" r="r" b="b"/>
            <a:pathLst>
              <a:path w="1508833" h="1554042">
                <a:moveTo>
                  <a:pt x="0" y="0"/>
                </a:moveTo>
                <a:lnTo>
                  <a:pt x="1508833" y="0"/>
                </a:lnTo>
                <a:lnTo>
                  <a:pt x="1508833" y="1554041"/>
                </a:lnTo>
                <a:lnTo>
                  <a:pt x="0" y="1554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20553" y="2667632"/>
            <a:ext cx="333528" cy="426606"/>
          </a:xfrm>
          <a:custGeom>
            <a:avLst/>
            <a:gdLst/>
            <a:ahLst/>
            <a:cxnLst/>
            <a:rect l="l" t="t" r="r" b="b"/>
            <a:pathLst>
              <a:path w="333528" h="426606">
                <a:moveTo>
                  <a:pt x="0" y="0"/>
                </a:moveTo>
                <a:lnTo>
                  <a:pt x="333528" y="0"/>
                </a:lnTo>
                <a:lnTo>
                  <a:pt x="333528" y="426606"/>
                </a:lnTo>
                <a:lnTo>
                  <a:pt x="0" y="426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108828" y="-9525"/>
            <a:ext cx="18505655" cy="867553"/>
            <a:chOff x="0" y="0"/>
            <a:chExt cx="4873917" cy="2284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73917" cy="228491"/>
            </a:xfrm>
            <a:custGeom>
              <a:avLst/>
              <a:gdLst/>
              <a:ahLst/>
              <a:cxnLst/>
              <a:rect l="l" t="t" r="r" b="b"/>
              <a:pathLst>
                <a:path w="4873917" h="228491">
                  <a:moveTo>
                    <a:pt x="0" y="0"/>
                  </a:moveTo>
                  <a:lnTo>
                    <a:pt x="4873917" y="0"/>
                  </a:lnTo>
                  <a:lnTo>
                    <a:pt x="4873917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873917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TRENDY PRESENTATION        TRENDY PRESENTATION       TRENDY PRESENTATION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62212">
            <a:off x="5998729" y="200435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62212">
            <a:off x="11947930" y="200435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2" y="0"/>
                </a:lnTo>
                <a:lnTo>
                  <a:pt x="351732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073710" y="1889558"/>
            <a:ext cx="1130859" cy="1124690"/>
          </a:xfrm>
          <a:custGeom>
            <a:avLst/>
            <a:gdLst/>
            <a:ahLst/>
            <a:cxnLst/>
            <a:rect l="l" t="t" r="r" b="b"/>
            <a:pathLst>
              <a:path w="1130859" h="1124690">
                <a:moveTo>
                  <a:pt x="0" y="0"/>
                </a:moveTo>
                <a:lnTo>
                  <a:pt x="1130859" y="0"/>
                </a:lnTo>
                <a:lnTo>
                  <a:pt x="1130859" y="1124690"/>
                </a:lnTo>
                <a:lnTo>
                  <a:pt x="0" y="11246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25193" y="2534318"/>
            <a:ext cx="697035" cy="693233"/>
          </a:xfrm>
          <a:custGeom>
            <a:avLst/>
            <a:gdLst/>
            <a:ahLst/>
            <a:cxnLst/>
            <a:rect l="l" t="t" r="r" b="b"/>
            <a:pathLst>
              <a:path w="697035" h="693233">
                <a:moveTo>
                  <a:pt x="0" y="0"/>
                </a:moveTo>
                <a:lnTo>
                  <a:pt x="697035" y="0"/>
                </a:lnTo>
                <a:lnTo>
                  <a:pt x="697035" y="693233"/>
                </a:lnTo>
                <a:lnTo>
                  <a:pt x="0" y="693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447390">
            <a:off x="2546161" y="6483646"/>
            <a:ext cx="1328623" cy="1996564"/>
          </a:xfrm>
          <a:custGeom>
            <a:avLst/>
            <a:gdLst/>
            <a:ahLst/>
            <a:cxnLst/>
            <a:rect l="l" t="t" r="r" b="b"/>
            <a:pathLst>
              <a:path w="1328623" h="1996564">
                <a:moveTo>
                  <a:pt x="0" y="0"/>
                </a:moveTo>
                <a:lnTo>
                  <a:pt x="1328622" y="0"/>
                </a:lnTo>
                <a:lnTo>
                  <a:pt x="1328622" y="1996564"/>
                </a:lnTo>
                <a:lnTo>
                  <a:pt x="0" y="19965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852905" y="6619013"/>
            <a:ext cx="867648" cy="862915"/>
          </a:xfrm>
          <a:custGeom>
            <a:avLst/>
            <a:gdLst/>
            <a:ahLst/>
            <a:cxnLst/>
            <a:rect l="l" t="t" r="r" b="b"/>
            <a:pathLst>
              <a:path w="867648" h="862915">
                <a:moveTo>
                  <a:pt x="0" y="0"/>
                </a:moveTo>
                <a:lnTo>
                  <a:pt x="867648" y="0"/>
                </a:lnTo>
                <a:lnTo>
                  <a:pt x="867648" y="862915"/>
                </a:lnTo>
                <a:lnTo>
                  <a:pt x="0" y="8629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72600" y="1941748"/>
            <a:ext cx="6403862" cy="6403505"/>
            <a:chOff x="0" y="0"/>
            <a:chExt cx="6341849" cy="6341495"/>
          </a:xfrm>
        </p:grpSpPr>
        <p:sp>
          <p:nvSpPr>
            <p:cNvPr id="3" name="Freeform 3"/>
            <p:cNvSpPr/>
            <p:nvPr/>
          </p:nvSpPr>
          <p:spPr>
            <a:xfrm>
              <a:off x="358270" y="486175"/>
              <a:ext cx="5625310" cy="5369145"/>
            </a:xfrm>
            <a:custGeom>
              <a:avLst/>
              <a:gdLst/>
              <a:ahLst/>
              <a:cxnLst/>
              <a:rect l="l" t="t" r="r" b="b"/>
              <a:pathLst>
                <a:path w="5625310" h="5369145">
                  <a:moveTo>
                    <a:pt x="2812654" y="4295"/>
                  </a:moveTo>
                  <a:cubicBezTo>
                    <a:pt x="1852228" y="0"/>
                    <a:pt x="962914" y="509917"/>
                    <a:pt x="481457" y="1340962"/>
                  </a:cubicBezTo>
                  <a:cubicBezTo>
                    <a:pt x="0" y="2172007"/>
                    <a:pt x="0" y="3197138"/>
                    <a:pt x="481457" y="4028183"/>
                  </a:cubicBezTo>
                  <a:cubicBezTo>
                    <a:pt x="962914" y="4859228"/>
                    <a:pt x="1852228" y="5369145"/>
                    <a:pt x="2812654" y="5364850"/>
                  </a:cubicBezTo>
                  <a:cubicBezTo>
                    <a:pt x="3773081" y="5369145"/>
                    <a:pt x="4662395" y="4859228"/>
                    <a:pt x="5143852" y="4028183"/>
                  </a:cubicBezTo>
                  <a:cubicBezTo>
                    <a:pt x="5625309" y="3197138"/>
                    <a:pt x="5625309" y="2172007"/>
                    <a:pt x="5143852" y="1340962"/>
                  </a:cubicBezTo>
                  <a:cubicBezTo>
                    <a:pt x="4662395" y="509917"/>
                    <a:pt x="3773081" y="0"/>
                    <a:pt x="2812654" y="4295"/>
                  </a:cubicBezTo>
                  <a:close/>
                </a:path>
              </a:pathLst>
            </a:custGeom>
            <a:blipFill>
              <a:blip r:embed="rId2"/>
              <a:stretch>
                <a:fillRect l="-24665" r="-246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4076" y="-4253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1"/>
                  </a:lnTo>
                  <a:lnTo>
                    <a:pt x="0" y="6350001"/>
                  </a:lnTo>
                  <a:close/>
                </a:path>
              </a:pathLst>
            </a:custGeom>
            <a:blipFill>
              <a:blip r:embed="rId3"/>
              <a:stretch>
                <a:fillRect l="-62" r="-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314540">
            <a:off x="9648081" y="1809523"/>
            <a:ext cx="1647141" cy="1680756"/>
          </a:xfrm>
          <a:custGeom>
            <a:avLst/>
            <a:gdLst/>
            <a:ahLst/>
            <a:cxnLst/>
            <a:rect l="l" t="t" r="r" b="b"/>
            <a:pathLst>
              <a:path w="1647141" h="1680756">
                <a:moveTo>
                  <a:pt x="0" y="0"/>
                </a:moveTo>
                <a:lnTo>
                  <a:pt x="1647141" y="0"/>
                </a:lnTo>
                <a:lnTo>
                  <a:pt x="1647141" y="1680757"/>
                </a:lnTo>
                <a:lnTo>
                  <a:pt x="0" y="168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687290">
            <a:off x="14492151" y="6641767"/>
            <a:ext cx="1487271" cy="1489981"/>
          </a:xfrm>
          <a:custGeom>
            <a:avLst/>
            <a:gdLst/>
            <a:ahLst/>
            <a:cxnLst/>
            <a:rect l="l" t="t" r="r" b="b"/>
            <a:pathLst>
              <a:path w="1487271" h="1489981">
                <a:moveTo>
                  <a:pt x="0" y="0"/>
                </a:moveTo>
                <a:lnTo>
                  <a:pt x="1487271" y="0"/>
                </a:lnTo>
                <a:lnTo>
                  <a:pt x="1487271" y="1489981"/>
                </a:lnTo>
                <a:lnTo>
                  <a:pt x="0" y="14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72600" y="2273210"/>
            <a:ext cx="757515" cy="753383"/>
          </a:xfrm>
          <a:custGeom>
            <a:avLst/>
            <a:gdLst/>
            <a:ahLst/>
            <a:cxnLst/>
            <a:rect l="l" t="t" r="r" b="b"/>
            <a:pathLst>
              <a:path w="757515" h="753383">
                <a:moveTo>
                  <a:pt x="0" y="0"/>
                </a:moveTo>
                <a:lnTo>
                  <a:pt x="757515" y="0"/>
                </a:lnTo>
                <a:lnTo>
                  <a:pt x="757515" y="753383"/>
                </a:lnTo>
                <a:lnTo>
                  <a:pt x="0" y="753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551703" y="3562013"/>
            <a:ext cx="396419" cy="507047"/>
          </a:xfrm>
          <a:custGeom>
            <a:avLst/>
            <a:gdLst/>
            <a:ahLst/>
            <a:cxnLst/>
            <a:rect l="l" t="t" r="r" b="b"/>
            <a:pathLst>
              <a:path w="396419" h="507047">
                <a:moveTo>
                  <a:pt x="0" y="0"/>
                </a:moveTo>
                <a:lnTo>
                  <a:pt x="396419" y="0"/>
                </a:lnTo>
                <a:lnTo>
                  <a:pt x="396419" y="507047"/>
                </a:lnTo>
                <a:lnTo>
                  <a:pt x="0" y="507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870077" y="1128712"/>
            <a:ext cx="648301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Implications for Stakeholders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1819" y="2799078"/>
            <a:ext cx="6999533" cy="568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Universities: 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Strategic Planning: </a:t>
            </a:r>
            <a:r>
              <a:rPr lang="en-US" sz="24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Insight into diversity metrics helps institutions align their strategies to foster inclusive environments and meet diversity targets.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Resource Allocation:</a:t>
            </a:r>
            <a:r>
              <a:rPr lang="en-US" sz="24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Identifying trends can guide the allocation of scholarships, support programs, and outreach efforts to underrepresented groups.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Reputation Management:</a:t>
            </a:r>
            <a:r>
              <a:rPr lang="en-US" sz="24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Diversity scores may influence rankings and perceptions of inclusivity, impacting an institution’s reputation.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108284"/>
            <a:ext cx="9317255" cy="10503568"/>
            <a:chOff x="0" y="0"/>
            <a:chExt cx="2453927" cy="27663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3927" cy="2766372"/>
            </a:xfrm>
            <a:custGeom>
              <a:avLst/>
              <a:gdLst/>
              <a:ahLst/>
              <a:cxnLst/>
              <a:rect l="l" t="t" r="r" b="b"/>
              <a:pathLst>
                <a:path w="2453927" h="2766372">
                  <a:moveTo>
                    <a:pt x="0" y="0"/>
                  </a:moveTo>
                  <a:lnTo>
                    <a:pt x="2453927" y="0"/>
                  </a:lnTo>
                  <a:lnTo>
                    <a:pt x="2453927" y="2766372"/>
                  </a:lnTo>
                  <a:lnTo>
                    <a:pt x="0" y="2766372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453927" cy="2842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7706896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986798" y="7321832"/>
            <a:ext cx="1897739" cy="1936468"/>
          </a:xfrm>
          <a:custGeom>
            <a:avLst/>
            <a:gdLst/>
            <a:ahLst/>
            <a:cxnLst/>
            <a:rect l="l" t="t" r="r" b="b"/>
            <a:pathLst>
              <a:path w="1897739" h="1936468">
                <a:moveTo>
                  <a:pt x="0" y="0"/>
                </a:moveTo>
                <a:lnTo>
                  <a:pt x="1897739" y="0"/>
                </a:lnTo>
                <a:lnTo>
                  <a:pt x="1897739" y="1936468"/>
                </a:lnTo>
                <a:lnTo>
                  <a:pt x="0" y="19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83581">
            <a:off x="5677071" y="8690758"/>
            <a:ext cx="1144570" cy="815766"/>
          </a:xfrm>
          <a:custGeom>
            <a:avLst/>
            <a:gdLst/>
            <a:ahLst/>
            <a:cxnLst/>
            <a:rect l="l" t="t" r="r" b="b"/>
            <a:pathLst>
              <a:path w="1144570" h="815766">
                <a:moveTo>
                  <a:pt x="0" y="0"/>
                </a:moveTo>
                <a:lnTo>
                  <a:pt x="1144569" y="0"/>
                </a:lnTo>
                <a:lnTo>
                  <a:pt x="1144569" y="815766"/>
                </a:lnTo>
                <a:lnTo>
                  <a:pt x="0" y="815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84732" y="1028700"/>
            <a:ext cx="985689" cy="980312"/>
          </a:xfrm>
          <a:custGeom>
            <a:avLst/>
            <a:gdLst/>
            <a:ahLst/>
            <a:cxnLst/>
            <a:rect l="l" t="t" r="r" b="b"/>
            <a:pathLst>
              <a:path w="985689" h="980312">
                <a:moveTo>
                  <a:pt x="0" y="0"/>
                </a:moveTo>
                <a:lnTo>
                  <a:pt x="985689" y="0"/>
                </a:lnTo>
                <a:lnTo>
                  <a:pt x="985689" y="980312"/>
                </a:lnTo>
                <a:lnTo>
                  <a:pt x="0" y="980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023779" y="2198420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7" y="0"/>
                </a:lnTo>
                <a:lnTo>
                  <a:pt x="487937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77576" y="7554005"/>
            <a:ext cx="373626" cy="477894"/>
          </a:xfrm>
          <a:custGeom>
            <a:avLst/>
            <a:gdLst/>
            <a:ahLst/>
            <a:cxnLst/>
            <a:rect l="l" t="t" r="r" b="b"/>
            <a:pathLst>
              <a:path w="373626" h="477894">
                <a:moveTo>
                  <a:pt x="0" y="0"/>
                </a:moveTo>
                <a:lnTo>
                  <a:pt x="373626" y="0"/>
                </a:lnTo>
                <a:lnTo>
                  <a:pt x="373626" y="477893"/>
                </a:lnTo>
                <a:lnTo>
                  <a:pt x="0" y="4778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77576" y="1357312"/>
            <a:ext cx="648301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Tractable Data and Data Retrieval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195638"/>
            <a:ext cx="7134613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IPEDS: Integrated Postsecondary Education Data System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System of interrelated surveys conducted annually by the U.S Department of Education's National Center for Education Statistics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It gathers data from every college and university participating in federal student financial aid programs, with data collection occurring in the fall, winter, and spring.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4687" y="3843338"/>
            <a:ext cx="7134613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U.S. News Ranking</a:t>
            </a: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U.S. News ranks nearly 1,500 U.S. four-year bachelor’s degree-granting institutions, organized within 10 distinct categories where colleges and universities are compared with others that share similar academic missions.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845957" y="6831675"/>
            <a:ext cx="985689" cy="980312"/>
          </a:xfrm>
          <a:custGeom>
            <a:avLst/>
            <a:gdLst/>
            <a:ahLst/>
            <a:cxnLst/>
            <a:rect l="l" t="t" r="r" b="b"/>
            <a:pathLst>
              <a:path w="985689" h="980312">
                <a:moveTo>
                  <a:pt x="0" y="0"/>
                </a:moveTo>
                <a:lnTo>
                  <a:pt x="985689" y="0"/>
                </a:lnTo>
                <a:lnTo>
                  <a:pt x="985689" y="980313"/>
                </a:lnTo>
                <a:lnTo>
                  <a:pt x="0" y="980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224756">
            <a:off x="9552402" y="2684460"/>
            <a:ext cx="1144570" cy="815766"/>
          </a:xfrm>
          <a:custGeom>
            <a:avLst/>
            <a:gdLst/>
            <a:ahLst/>
            <a:cxnLst/>
            <a:rect l="l" t="t" r="r" b="b"/>
            <a:pathLst>
              <a:path w="1144570" h="815766">
                <a:moveTo>
                  <a:pt x="0" y="0"/>
                </a:moveTo>
                <a:lnTo>
                  <a:pt x="1144570" y="0"/>
                </a:lnTo>
                <a:lnTo>
                  <a:pt x="1144570" y="815766"/>
                </a:lnTo>
                <a:lnTo>
                  <a:pt x="0" y="8157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72600" y="1941748"/>
            <a:ext cx="6403862" cy="6403505"/>
            <a:chOff x="0" y="0"/>
            <a:chExt cx="6341849" cy="6341495"/>
          </a:xfrm>
        </p:grpSpPr>
        <p:sp>
          <p:nvSpPr>
            <p:cNvPr id="3" name="Freeform 3"/>
            <p:cNvSpPr/>
            <p:nvPr/>
          </p:nvSpPr>
          <p:spPr>
            <a:xfrm>
              <a:off x="358270" y="486175"/>
              <a:ext cx="5625310" cy="5369145"/>
            </a:xfrm>
            <a:custGeom>
              <a:avLst/>
              <a:gdLst/>
              <a:ahLst/>
              <a:cxnLst/>
              <a:rect l="l" t="t" r="r" b="b"/>
              <a:pathLst>
                <a:path w="5625310" h="5369145">
                  <a:moveTo>
                    <a:pt x="2812654" y="4295"/>
                  </a:moveTo>
                  <a:cubicBezTo>
                    <a:pt x="1852228" y="0"/>
                    <a:pt x="962914" y="509917"/>
                    <a:pt x="481457" y="1340962"/>
                  </a:cubicBezTo>
                  <a:cubicBezTo>
                    <a:pt x="0" y="2172007"/>
                    <a:pt x="0" y="3197138"/>
                    <a:pt x="481457" y="4028183"/>
                  </a:cubicBezTo>
                  <a:cubicBezTo>
                    <a:pt x="962914" y="4859228"/>
                    <a:pt x="1852228" y="5369145"/>
                    <a:pt x="2812654" y="5364850"/>
                  </a:cubicBezTo>
                  <a:cubicBezTo>
                    <a:pt x="3773081" y="5369145"/>
                    <a:pt x="4662395" y="4859228"/>
                    <a:pt x="5143852" y="4028183"/>
                  </a:cubicBezTo>
                  <a:cubicBezTo>
                    <a:pt x="5625309" y="3197138"/>
                    <a:pt x="5625309" y="2172007"/>
                    <a:pt x="5143852" y="1340962"/>
                  </a:cubicBezTo>
                  <a:cubicBezTo>
                    <a:pt x="4662395" y="509917"/>
                    <a:pt x="3773081" y="0"/>
                    <a:pt x="2812654" y="4295"/>
                  </a:cubicBezTo>
                  <a:close/>
                </a:path>
              </a:pathLst>
            </a:custGeom>
            <a:blipFill>
              <a:blip r:embed="rId2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4076" y="-4253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1"/>
                  </a:lnTo>
                  <a:lnTo>
                    <a:pt x="0" y="6350001"/>
                  </a:lnTo>
                  <a:close/>
                </a:path>
              </a:pathLst>
            </a:custGeom>
            <a:blipFill>
              <a:blip r:embed="rId3"/>
              <a:stretch>
                <a:fillRect l="-62" r="-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314540">
            <a:off x="9648081" y="1809523"/>
            <a:ext cx="1647141" cy="1680756"/>
          </a:xfrm>
          <a:custGeom>
            <a:avLst/>
            <a:gdLst/>
            <a:ahLst/>
            <a:cxnLst/>
            <a:rect l="l" t="t" r="r" b="b"/>
            <a:pathLst>
              <a:path w="1647141" h="1680756">
                <a:moveTo>
                  <a:pt x="0" y="0"/>
                </a:moveTo>
                <a:lnTo>
                  <a:pt x="1647141" y="0"/>
                </a:lnTo>
                <a:lnTo>
                  <a:pt x="1647141" y="1680757"/>
                </a:lnTo>
                <a:lnTo>
                  <a:pt x="0" y="168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687290">
            <a:off x="14492151" y="6641767"/>
            <a:ext cx="1487271" cy="1489981"/>
          </a:xfrm>
          <a:custGeom>
            <a:avLst/>
            <a:gdLst/>
            <a:ahLst/>
            <a:cxnLst/>
            <a:rect l="l" t="t" r="r" b="b"/>
            <a:pathLst>
              <a:path w="1487271" h="1489981">
                <a:moveTo>
                  <a:pt x="0" y="0"/>
                </a:moveTo>
                <a:lnTo>
                  <a:pt x="1487271" y="0"/>
                </a:lnTo>
                <a:lnTo>
                  <a:pt x="1487271" y="1489981"/>
                </a:lnTo>
                <a:lnTo>
                  <a:pt x="0" y="14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72600" y="2273210"/>
            <a:ext cx="757515" cy="753383"/>
          </a:xfrm>
          <a:custGeom>
            <a:avLst/>
            <a:gdLst/>
            <a:ahLst/>
            <a:cxnLst/>
            <a:rect l="l" t="t" r="r" b="b"/>
            <a:pathLst>
              <a:path w="757515" h="753383">
                <a:moveTo>
                  <a:pt x="0" y="0"/>
                </a:moveTo>
                <a:lnTo>
                  <a:pt x="757515" y="0"/>
                </a:lnTo>
                <a:lnTo>
                  <a:pt x="757515" y="753383"/>
                </a:lnTo>
                <a:lnTo>
                  <a:pt x="0" y="753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551703" y="3562013"/>
            <a:ext cx="396419" cy="507047"/>
          </a:xfrm>
          <a:custGeom>
            <a:avLst/>
            <a:gdLst/>
            <a:ahLst/>
            <a:cxnLst/>
            <a:rect l="l" t="t" r="r" b="b"/>
            <a:pathLst>
              <a:path w="396419" h="507047">
                <a:moveTo>
                  <a:pt x="0" y="0"/>
                </a:moveTo>
                <a:lnTo>
                  <a:pt x="396419" y="0"/>
                </a:lnTo>
                <a:lnTo>
                  <a:pt x="396419" y="507047"/>
                </a:lnTo>
                <a:lnTo>
                  <a:pt x="0" y="507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870077" y="1128712"/>
            <a:ext cx="648301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Implications for Stakeholders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5495" y="2592751"/>
            <a:ext cx="7532181" cy="700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Students: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Informed Choices:</a:t>
            </a:r>
            <a:r>
              <a:rPr lang="en-US" sz="24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Prospective students can use diversity scores to choose institutions aligned with their values and preferences.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Enhanced Environment:</a:t>
            </a:r>
            <a:r>
              <a:rPr lang="en-US" sz="24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Greater diversity fosters inclusive campuses that improve learning and social experiences.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Policy Makers: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Policy Development: </a:t>
            </a:r>
            <a:r>
              <a:rPr lang="en-US" sz="24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Helps evaluate the effectiveness of state or federal diversity initiatives and policies.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Employers: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Talent Pipeline:</a:t>
            </a:r>
            <a:r>
              <a:rPr lang="en-US" sz="24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Diverse campuses indicate universities producing graduates with varied perspectives and experiences, which employers value.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008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0890" y="5145929"/>
            <a:ext cx="18489780" cy="5141071"/>
            <a:chOff x="0" y="0"/>
            <a:chExt cx="4869736" cy="13540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9736" cy="1354027"/>
            </a:xfrm>
            <a:custGeom>
              <a:avLst/>
              <a:gdLst/>
              <a:ahLst/>
              <a:cxnLst/>
              <a:rect l="l" t="t" r="r" b="b"/>
              <a:pathLst>
                <a:path w="4869736" h="1354027">
                  <a:moveTo>
                    <a:pt x="0" y="0"/>
                  </a:moveTo>
                  <a:lnTo>
                    <a:pt x="4869736" y="0"/>
                  </a:lnTo>
                  <a:lnTo>
                    <a:pt x="4869736" y="1354027"/>
                  </a:lnTo>
                  <a:lnTo>
                    <a:pt x="0" y="1354027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9550"/>
              <a:ext cx="4869736" cy="114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17690" y="3660389"/>
            <a:ext cx="10922540" cy="3170555"/>
            <a:chOff x="0" y="0"/>
            <a:chExt cx="2876718" cy="8350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6718" cy="835043"/>
            </a:xfrm>
            <a:custGeom>
              <a:avLst/>
              <a:gdLst/>
              <a:ahLst/>
              <a:cxnLst/>
              <a:rect l="l" t="t" r="r" b="b"/>
              <a:pathLst>
                <a:path w="2876718" h="835043">
                  <a:moveTo>
                    <a:pt x="0" y="0"/>
                  </a:moveTo>
                  <a:lnTo>
                    <a:pt x="2876718" y="0"/>
                  </a:lnTo>
                  <a:lnTo>
                    <a:pt x="2876718" y="835043"/>
                  </a:lnTo>
                  <a:lnTo>
                    <a:pt x="0" y="835043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3350"/>
              <a:ext cx="2876718" cy="701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6999">
                  <a:solidFill>
                    <a:srgbClr val="43241E"/>
                  </a:solidFill>
                  <a:latin typeface="Alice"/>
                  <a:ea typeface="Alice"/>
                  <a:cs typeface="Alice"/>
                  <a:sym typeface="Alice"/>
                </a:rPr>
                <a:t>ETHICAL, LEGAL, AND SOCIETAL CONSIDERATIONS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60091" y="3864599"/>
            <a:ext cx="3161221" cy="3017529"/>
          </a:xfrm>
          <a:custGeom>
            <a:avLst/>
            <a:gdLst/>
            <a:ahLst/>
            <a:cxnLst/>
            <a:rect l="l" t="t" r="r" b="b"/>
            <a:pathLst>
              <a:path w="3161221" h="3017529">
                <a:moveTo>
                  <a:pt x="0" y="0"/>
                </a:moveTo>
                <a:lnTo>
                  <a:pt x="3161221" y="0"/>
                </a:lnTo>
                <a:lnTo>
                  <a:pt x="3161221" y="3017529"/>
                </a:lnTo>
                <a:lnTo>
                  <a:pt x="0" y="301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689402">
            <a:off x="13364321" y="6169707"/>
            <a:ext cx="1919490" cy="1368073"/>
          </a:xfrm>
          <a:custGeom>
            <a:avLst/>
            <a:gdLst/>
            <a:ahLst/>
            <a:cxnLst/>
            <a:rect l="l" t="t" r="r" b="b"/>
            <a:pathLst>
              <a:path w="1919490" h="1368073">
                <a:moveTo>
                  <a:pt x="0" y="0"/>
                </a:moveTo>
                <a:lnTo>
                  <a:pt x="1919490" y="0"/>
                </a:lnTo>
                <a:lnTo>
                  <a:pt x="1919490" y="1368073"/>
                </a:lnTo>
                <a:lnTo>
                  <a:pt x="0" y="1368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259793" y="814082"/>
            <a:ext cx="2360874" cy="2395721"/>
          </a:xfrm>
          <a:custGeom>
            <a:avLst/>
            <a:gdLst/>
            <a:ahLst/>
            <a:cxnLst/>
            <a:rect l="l" t="t" r="r" b="b"/>
            <a:pathLst>
              <a:path w="2360874" h="2395721">
                <a:moveTo>
                  <a:pt x="0" y="0"/>
                </a:moveTo>
                <a:lnTo>
                  <a:pt x="2360874" y="0"/>
                </a:lnTo>
                <a:lnTo>
                  <a:pt x="2360874" y="2395721"/>
                </a:lnTo>
                <a:lnTo>
                  <a:pt x="0" y="23957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97083">
            <a:off x="12760300" y="1794157"/>
            <a:ext cx="998987" cy="998987"/>
          </a:xfrm>
          <a:custGeom>
            <a:avLst/>
            <a:gdLst/>
            <a:ahLst/>
            <a:cxnLst/>
            <a:rect l="l" t="t" r="r" b="b"/>
            <a:pathLst>
              <a:path w="998987" h="998987">
                <a:moveTo>
                  <a:pt x="0" y="0"/>
                </a:moveTo>
                <a:lnTo>
                  <a:pt x="998987" y="0"/>
                </a:lnTo>
                <a:lnTo>
                  <a:pt x="998987" y="998987"/>
                </a:lnTo>
                <a:lnTo>
                  <a:pt x="0" y="998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586222" y="2011943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7" y="0"/>
                </a:lnTo>
                <a:lnTo>
                  <a:pt x="487937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815662" y="862791"/>
            <a:ext cx="811299" cy="806874"/>
          </a:xfrm>
          <a:custGeom>
            <a:avLst/>
            <a:gdLst/>
            <a:ahLst/>
            <a:cxnLst/>
            <a:rect l="l" t="t" r="r" b="b"/>
            <a:pathLst>
              <a:path w="811299" h="806874">
                <a:moveTo>
                  <a:pt x="0" y="0"/>
                </a:moveTo>
                <a:lnTo>
                  <a:pt x="811299" y="0"/>
                </a:lnTo>
                <a:lnTo>
                  <a:pt x="811299" y="806873"/>
                </a:lnTo>
                <a:lnTo>
                  <a:pt x="0" y="8068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704542" y="7314401"/>
            <a:ext cx="607561" cy="604247"/>
          </a:xfrm>
          <a:custGeom>
            <a:avLst/>
            <a:gdLst/>
            <a:ahLst/>
            <a:cxnLst/>
            <a:rect l="l" t="t" r="r" b="b"/>
            <a:pathLst>
              <a:path w="607561" h="604247">
                <a:moveTo>
                  <a:pt x="0" y="0"/>
                </a:moveTo>
                <a:lnTo>
                  <a:pt x="607561" y="0"/>
                </a:lnTo>
                <a:lnTo>
                  <a:pt x="607561" y="604247"/>
                </a:lnTo>
                <a:lnTo>
                  <a:pt x="0" y="6042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620667" y="3864599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6" y="0"/>
                </a:lnTo>
                <a:lnTo>
                  <a:pt x="487936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896969" y="2004442"/>
            <a:ext cx="452216" cy="578416"/>
          </a:xfrm>
          <a:custGeom>
            <a:avLst/>
            <a:gdLst/>
            <a:ahLst/>
            <a:cxnLst/>
            <a:rect l="l" t="t" r="r" b="b"/>
            <a:pathLst>
              <a:path w="452216" h="578416">
                <a:moveTo>
                  <a:pt x="0" y="0"/>
                </a:moveTo>
                <a:lnTo>
                  <a:pt x="452216" y="0"/>
                </a:lnTo>
                <a:lnTo>
                  <a:pt x="452216" y="578416"/>
                </a:lnTo>
                <a:lnTo>
                  <a:pt x="0" y="5784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444810" y="6449855"/>
            <a:ext cx="869288" cy="864546"/>
          </a:xfrm>
          <a:custGeom>
            <a:avLst/>
            <a:gdLst/>
            <a:ahLst/>
            <a:cxnLst/>
            <a:rect l="l" t="t" r="r" b="b"/>
            <a:pathLst>
              <a:path w="869288" h="864546">
                <a:moveTo>
                  <a:pt x="0" y="0"/>
                </a:moveTo>
                <a:lnTo>
                  <a:pt x="869288" y="0"/>
                </a:lnTo>
                <a:lnTo>
                  <a:pt x="869288" y="864546"/>
                </a:lnTo>
                <a:lnTo>
                  <a:pt x="0" y="8645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770567" y="1432137"/>
            <a:ext cx="1355821" cy="1348426"/>
          </a:xfrm>
          <a:custGeom>
            <a:avLst/>
            <a:gdLst/>
            <a:ahLst/>
            <a:cxnLst/>
            <a:rect l="l" t="t" r="r" b="b"/>
            <a:pathLst>
              <a:path w="1355821" h="1348426">
                <a:moveTo>
                  <a:pt x="0" y="0"/>
                </a:moveTo>
                <a:lnTo>
                  <a:pt x="1355821" y="0"/>
                </a:lnTo>
                <a:lnTo>
                  <a:pt x="1355821" y="1348426"/>
                </a:lnTo>
                <a:lnTo>
                  <a:pt x="0" y="13484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864635" y="7705032"/>
            <a:ext cx="1384287" cy="1336466"/>
          </a:xfrm>
          <a:custGeom>
            <a:avLst/>
            <a:gdLst/>
            <a:ahLst/>
            <a:cxnLst/>
            <a:rect l="l" t="t" r="r" b="b"/>
            <a:pathLst>
              <a:path w="1384287" h="1336466">
                <a:moveTo>
                  <a:pt x="0" y="0"/>
                </a:moveTo>
                <a:lnTo>
                  <a:pt x="1384287" y="0"/>
                </a:lnTo>
                <a:lnTo>
                  <a:pt x="1384287" y="1336467"/>
                </a:lnTo>
                <a:lnTo>
                  <a:pt x="0" y="13364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524038">
            <a:off x="1882832" y="7803439"/>
            <a:ext cx="1406781" cy="1448932"/>
          </a:xfrm>
          <a:custGeom>
            <a:avLst/>
            <a:gdLst/>
            <a:ahLst/>
            <a:cxnLst/>
            <a:rect l="l" t="t" r="r" b="b"/>
            <a:pathLst>
              <a:path w="1406781" h="1448932">
                <a:moveTo>
                  <a:pt x="0" y="0"/>
                </a:moveTo>
                <a:lnTo>
                  <a:pt x="1406781" y="0"/>
                </a:lnTo>
                <a:lnTo>
                  <a:pt x="1406781" y="1448932"/>
                </a:lnTo>
                <a:lnTo>
                  <a:pt x="0" y="14489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948876">
            <a:off x="1558839" y="8494327"/>
            <a:ext cx="798485" cy="794129"/>
          </a:xfrm>
          <a:custGeom>
            <a:avLst/>
            <a:gdLst/>
            <a:ahLst/>
            <a:cxnLst/>
            <a:rect l="l" t="t" r="r" b="b"/>
            <a:pathLst>
              <a:path w="798485" h="794129">
                <a:moveTo>
                  <a:pt x="0" y="0"/>
                </a:moveTo>
                <a:lnTo>
                  <a:pt x="798485" y="0"/>
                </a:lnTo>
                <a:lnTo>
                  <a:pt x="798485" y="794130"/>
                </a:lnTo>
                <a:lnTo>
                  <a:pt x="0" y="794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7706896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307084" y="7417887"/>
            <a:ext cx="2246366" cy="2292211"/>
          </a:xfrm>
          <a:custGeom>
            <a:avLst/>
            <a:gdLst/>
            <a:ahLst/>
            <a:cxnLst/>
            <a:rect l="l" t="t" r="r" b="b"/>
            <a:pathLst>
              <a:path w="2246366" h="2292211">
                <a:moveTo>
                  <a:pt x="0" y="0"/>
                </a:moveTo>
                <a:lnTo>
                  <a:pt x="2246366" y="0"/>
                </a:lnTo>
                <a:lnTo>
                  <a:pt x="2246366" y="2292211"/>
                </a:lnTo>
                <a:lnTo>
                  <a:pt x="0" y="229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83581">
            <a:off x="5940457" y="9038295"/>
            <a:ext cx="1354835" cy="965628"/>
          </a:xfrm>
          <a:custGeom>
            <a:avLst/>
            <a:gdLst/>
            <a:ahLst/>
            <a:cxnLst/>
            <a:rect l="l" t="t" r="r" b="b"/>
            <a:pathLst>
              <a:path w="1354835" h="965628">
                <a:moveTo>
                  <a:pt x="0" y="0"/>
                </a:moveTo>
                <a:lnTo>
                  <a:pt x="1354834" y="0"/>
                </a:lnTo>
                <a:lnTo>
                  <a:pt x="1354834" y="965628"/>
                </a:lnTo>
                <a:lnTo>
                  <a:pt x="0" y="96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38150" y="192869"/>
            <a:ext cx="1166766" cy="1160402"/>
          </a:xfrm>
          <a:custGeom>
            <a:avLst/>
            <a:gdLst/>
            <a:ahLst/>
            <a:cxnLst/>
            <a:rect l="l" t="t" r="r" b="b"/>
            <a:pathLst>
              <a:path w="1166766" h="1160402">
                <a:moveTo>
                  <a:pt x="0" y="0"/>
                </a:moveTo>
                <a:lnTo>
                  <a:pt x="1166766" y="0"/>
                </a:lnTo>
                <a:lnTo>
                  <a:pt x="1166766" y="1160403"/>
                </a:lnTo>
                <a:lnTo>
                  <a:pt x="0" y="1160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645734" y="902279"/>
            <a:ext cx="662231" cy="847039"/>
          </a:xfrm>
          <a:custGeom>
            <a:avLst/>
            <a:gdLst/>
            <a:ahLst/>
            <a:cxnLst/>
            <a:rect l="l" t="t" r="r" b="b"/>
            <a:pathLst>
              <a:path w="662231" h="847039">
                <a:moveTo>
                  <a:pt x="0" y="0"/>
                </a:moveTo>
                <a:lnTo>
                  <a:pt x="662230" y="0"/>
                </a:lnTo>
                <a:lnTo>
                  <a:pt x="662230" y="847039"/>
                </a:lnTo>
                <a:lnTo>
                  <a:pt x="0" y="847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32746" y="7692712"/>
            <a:ext cx="442263" cy="565686"/>
          </a:xfrm>
          <a:custGeom>
            <a:avLst/>
            <a:gdLst/>
            <a:ahLst/>
            <a:cxnLst/>
            <a:rect l="l" t="t" r="r" b="b"/>
            <a:pathLst>
              <a:path w="442263" h="565686">
                <a:moveTo>
                  <a:pt x="0" y="0"/>
                </a:moveTo>
                <a:lnTo>
                  <a:pt x="442264" y="0"/>
                </a:lnTo>
                <a:lnTo>
                  <a:pt x="442264" y="565686"/>
                </a:lnTo>
                <a:lnTo>
                  <a:pt x="0" y="565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97116" y="1092093"/>
            <a:ext cx="782838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Ethical, Legal, and Societal Considerations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2811888"/>
            <a:ext cx="7134613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Ethical Considerations</a:t>
            </a:r>
          </a:p>
          <a:p>
            <a:pPr marL="1079499" lvl="2" indent="-359833" algn="l">
              <a:lnSpc>
                <a:spcPts val="2624"/>
              </a:lnSpc>
              <a:buFont typeface="Arial"/>
              <a:buChar char="⚬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Algorithmic Bias: 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model must </a:t>
            </a: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ensure fairness, avoiding biases in predictions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due to historical data reflecting systemic inequalities.</a:t>
            </a:r>
          </a:p>
          <a:p>
            <a:pPr marL="1079499" lvl="2" indent="-359833" algn="l">
              <a:lnSpc>
                <a:spcPts val="2624"/>
              </a:lnSpc>
              <a:buFont typeface="Arial"/>
              <a:buChar char="⚬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Equity vs. Equality: 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Predictions should aim to </a:t>
            </a: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promote equity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rather than reinforce inequalities.</a:t>
            </a:r>
          </a:p>
          <a:p>
            <a:pPr algn="l">
              <a:lnSpc>
                <a:spcPts val="2624"/>
              </a:lnSpc>
            </a:pPr>
            <a:endParaRPr lang="en-US" sz="2499" spc="274">
              <a:solidFill>
                <a:srgbClr val="43241E"/>
              </a:solidFill>
              <a:latin typeface="Alice"/>
              <a:ea typeface="Alice"/>
              <a:cs typeface="Alice"/>
              <a:sym typeface="Alice"/>
            </a:endParaRPr>
          </a:p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Societal Considerations:</a:t>
            </a:r>
          </a:p>
          <a:p>
            <a:pPr marL="1079499" lvl="2" indent="-359833" algn="l">
              <a:lnSpc>
                <a:spcPts val="2624"/>
              </a:lnSpc>
              <a:buFont typeface="Arial"/>
              <a:buChar char="⚬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Promotes broader access to education for underrepresented groups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, addressing systemic barriers.</a:t>
            </a:r>
          </a:p>
          <a:p>
            <a:pPr marL="1079499" lvl="2" indent="-359833" algn="l">
              <a:lnSpc>
                <a:spcPts val="2624"/>
              </a:lnSpc>
              <a:buFont typeface="Arial"/>
              <a:buChar char="⚬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Highlights disparities that require targeted interventions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at institutional and societal levels.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845957" y="6831675"/>
            <a:ext cx="985689" cy="980312"/>
          </a:xfrm>
          <a:custGeom>
            <a:avLst/>
            <a:gdLst/>
            <a:ahLst/>
            <a:cxnLst/>
            <a:rect l="l" t="t" r="r" b="b"/>
            <a:pathLst>
              <a:path w="985689" h="980312">
                <a:moveTo>
                  <a:pt x="0" y="0"/>
                </a:moveTo>
                <a:lnTo>
                  <a:pt x="985689" y="0"/>
                </a:lnTo>
                <a:lnTo>
                  <a:pt x="985689" y="980313"/>
                </a:lnTo>
                <a:lnTo>
                  <a:pt x="0" y="980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44100" y="1841686"/>
            <a:ext cx="5995727" cy="5995392"/>
            <a:chOff x="0" y="0"/>
            <a:chExt cx="6341849" cy="6341495"/>
          </a:xfrm>
        </p:grpSpPr>
        <p:sp>
          <p:nvSpPr>
            <p:cNvPr id="15" name="Freeform 15"/>
            <p:cNvSpPr/>
            <p:nvPr/>
          </p:nvSpPr>
          <p:spPr>
            <a:xfrm>
              <a:off x="52082" y="193931"/>
              <a:ext cx="6237684" cy="5953633"/>
            </a:xfrm>
            <a:custGeom>
              <a:avLst/>
              <a:gdLst/>
              <a:ahLst/>
              <a:cxnLst/>
              <a:rect l="l" t="t" r="r" b="b"/>
              <a:pathLst>
                <a:path w="6237684" h="5953633">
                  <a:moveTo>
                    <a:pt x="3118842" y="4763"/>
                  </a:moveTo>
                  <a:cubicBezTo>
                    <a:pt x="2053864" y="0"/>
                    <a:pt x="1067739" y="565426"/>
                    <a:pt x="533869" y="1486939"/>
                  </a:cubicBezTo>
                  <a:cubicBezTo>
                    <a:pt x="0" y="2408453"/>
                    <a:pt x="0" y="3545180"/>
                    <a:pt x="533869" y="4466693"/>
                  </a:cubicBezTo>
                  <a:cubicBezTo>
                    <a:pt x="1067739" y="5388207"/>
                    <a:pt x="2053864" y="5953633"/>
                    <a:pt x="3118842" y="5948870"/>
                  </a:cubicBezTo>
                  <a:cubicBezTo>
                    <a:pt x="4183821" y="5953633"/>
                    <a:pt x="5169947" y="5388207"/>
                    <a:pt x="5703816" y="4466693"/>
                  </a:cubicBezTo>
                  <a:cubicBezTo>
                    <a:pt x="6237684" y="3545180"/>
                    <a:pt x="6237684" y="2408453"/>
                    <a:pt x="5703816" y="1486939"/>
                  </a:cubicBezTo>
                  <a:cubicBezTo>
                    <a:pt x="5169947" y="565426"/>
                    <a:pt x="4183821" y="0"/>
                    <a:pt x="3118842" y="4763"/>
                  </a:cubicBezTo>
                  <a:close/>
                </a:path>
              </a:pathLst>
            </a:custGeom>
            <a:blipFill>
              <a:blip r:embed="rId12"/>
              <a:stretch>
                <a:fillRect l="223" t="-25046" r="223" b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-4076" y="-4253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1"/>
                  </a:lnTo>
                  <a:lnTo>
                    <a:pt x="0" y="6350001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 rot="775972">
            <a:off x="1764676" y="7603811"/>
            <a:ext cx="1418686" cy="2131905"/>
          </a:xfrm>
          <a:custGeom>
            <a:avLst/>
            <a:gdLst/>
            <a:ahLst/>
            <a:cxnLst/>
            <a:rect l="l" t="t" r="r" b="b"/>
            <a:pathLst>
              <a:path w="1418686" h="2131905">
                <a:moveTo>
                  <a:pt x="0" y="0"/>
                </a:moveTo>
                <a:lnTo>
                  <a:pt x="1418686" y="0"/>
                </a:lnTo>
                <a:lnTo>
                  <a:pt x="1418686" y="2131904"/>
                </a:lnTo>
                <a:lnTo>
                  <a:pt x="0" y="21319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305180">
            <a:off x="5022644" y="1198606"/>
            <a:ext cx="1958378" cy="2017056"/>
          </a:xfrm>
          <a:custGeom>
            <a:avLst/>
            <a:gdLst/>
            <a:ahLst/>
            <a:cxnLst/>
            <a:rect l="l" t="t" r="r" b="b"/>
            <a:pathLst>
              <a:path w="1958378" h="2017056">
                <a:moveTo>
                  <a:pt x="0" y="0"/>
                </a:moveTo>
                <a:lnTo>
                  <a:pt x="1958378" y="0"/>
                </a:lnTo>
                <a:lnTo>
                  <a:pt x="1958378" y="2017056"/>
                </a:lnTo>
                <a:lnTo>
                  <a:pt x="0" y="20170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28863" y="6273964"/>
            <a:ext cx="430474" cy="550606"/>
          </a:xfrm>
          <a:custGeom>
            <a:avLst/>
            <a:gdLst/>
            <a:ahLst/>
            <a:cxnLst/>
            <a:rect l="l" t="t" r="r" b="b"/>
            <a:pathLst>
              <a:path w="430474" h="550606">
                <a:moveTo>
                  <a:pt x="0" y="0"/>
                </a:moveTo>
                <a:lnTo>
                  <a:pt x="430474" y="0"/>
                </a:lnTo>
                <a:lnTo>
                  <a:pt x="430474" y="550606"/>
                </a:lnTo>
                <a:lnTo>
                  <a:pt x="0" y="550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7706896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307084" y="7417887"/>
            <a:ext cx="2246366" cy="2292211"/>
          </a:xfrm>
          <a:custGeom>
            <a:avLst/>
            <a:gdLst/>
            <a:ahLst/>
            <a:cxnLst/>
            <a:rect l="l" t="t" r="r" b="b"/>
            <a:pathLst>
              <a:path w="2246366" h="2292211">
                <a:moveTo>
                  <a:pt x="0" y="0"/>
                </a:moveTo>
                <a:lnTo>
                  <a:pt x="2246366" y="0"/>
                </a:lnTo>
                <a:lnTo>
                  <a:pt x="2246366" y="2292211"/>
                </a:lnTo>
                <a:lnTo>
                  <a:pt x="0" y="229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83581">
            <a:off x="5940457" y="9038295"/>
            <a:ext cx="1354835" cy="965628"/>
          </a:xfrm>
          <a:custGeom>
            <a:avLst/>
            <a:gdLst/>
            <a:ahLst/>
            <a:cxnLst/>
            <a:rect l="l" t="t" r="r" b="b"/>
            <a:pathLst>
              <a:path w="1354835" h="965628">
                <a:moveTo>
                  <a:pt x="0" y="0"/>
                </a:moveTo>
                <a:lnTo>
                  <a:pt x="1354834" y="0"/>
                </a:lnTo>
                <a:lnTo>
                  <a:pt x="1354834" y="965628"/>
                </a:lnTo>
                <a:lnTo>
                  <a:pt x="0" y="9656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38150" y="192869"/>
            <a:ext cx="1166766" cy="1160402"/>
          </a:xfrm>
          <a:custGeom>
            <a:avLst/>
            <a:gdLst/>
            <a:ahLst/>
            <a:cxnLst/>
            <a:rect l="l" t="t" r="r" b="b"/>
            <a:pathLst>
              <a:path w="1166766" h="1160402">
                <a:moveTo>
                  <a:pt x="0" y="0"/>
                </a:moveTo>
                <a:lnTo>
                  <a:pt x="1166766" y="0"/>
                </a:lnTo>
                <a:lnTo>
                  <a:pt x="1166766" y="1160403"/>
                </a:lnTo>
                <a:lnTo>
                  <a:pt x="0" y="1160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645734" y="902279"/>
            <a:ext cx="662231" cy="847039"/>
          </a:xfrm>
          <a:custGeom>
            <a:avLst/>
            <a:gdLst/>
            <a:ahLst/>
            <a:cxnLst/>
            <a:rect l="l" t="t" r="r" b="b"/>
            <a:pathLst>
              <a:path w="662231" h="847039">
                <a:moveTo>
                  <a:pt x="0" y="0"/>
                </a:moveTo>
                <a:lnTo>
                  <a:pt x="662230" y="0"/>
                </a:lnTo>
                <a:lnTo>
                  <a:pt x="662230" y="847039"/>
                </a:lnTo>
                <a:lnTo>
                  <a:pt x="0" y="847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32746" y="7692712"/>
            <a:ext cx="442263" cy="565686"/>
          </a:xfrm>
          <a:custGeom>
            <a:avLst/>
            <a:gdLst/>
            <a:ahLst/>
            <a:cxnLst/>
            <a:rect l="l" t="t" r="r" b="b"/>
            <a:pathLst>
              <a:path w="442263" h="565686">
                <a:moveTo>
                  <a:pt x="0" y="0"/>
                </a:moveTo>
                <a:lnTo>
                  <a:pt x="442264" y="0"/>
                </a:lnTo>
                <a:lnTo>
                  <a:pt x="442264" y="565686"/>
                </a:lnTo>
                <a:lnTo>
                  <a:pt x="0" y="565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797116" y="1092093"/>
            <a:ext cx="782838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Ethical, Legal, and Societal Considerations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3195638"/>
            <a:ext cx="7134613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624"/>
              </a:lnSpc>
              <a:buFont typeface="Arial"/>
              <a:buChar char="•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Legal Considerations: </a:t>
            </a:r>
          </a:p>
          <a:p>
            <a:pPr marL="1079499" lvl="2" indent="-359833" algn="l">
              <a:lnSpc>
                <a:spcPts val="2624"/>
              </a:lnSpc>
              <a:buFont typeface="Arial"/>
              <a:buChar char="⚬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Comply with laws such as Title VI of the Civil Rights Act, which prohibits discrimination based on race, color, or national origin 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in programs receiving federal funding.</a:t>
            </a:r>
          </a:p>
          <a:p>
            <a:pPr marL="1079499" lvl="2" indent="-359833" algn="l">
              <a:lnSpc>
                <a:spcPts val="2624"/>
              </a:lnSpc>
              <a:buFont typeface="Arial"/>
              <a:buChar char="⚬"/>
            </a:pPr>
            <a:r>
              <a:rPr lang="en-US" sz="2499" spc="274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Be cautious of how diversity metrics are used in admissions decisions, </a:t>
            </a:r>
            <a:r>
              <a:rPr lang="en-US" sz="2499" spc="274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especially in jurisdictions where affirmative action policies are contested.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845957" y="6831675"/>
            <a:ext cx="985689" cy="980312"/>
          </a:xfrm>
          <a:custGeom>
            <a:avLst/>
            <a:gdLst/>
            <a:ahLst/>
            <a:cxnLst/>
            <a:rect l="l" t="t" r="r" b="b"/>
            <a:pathLst>
              <a:path w="985689" h="980312">
                <a:moveTo>
                  <a:pt x="0" y="0"/>
                </a:moveTo>
                <a:lnTo>
                  <a:pt x="985689" y="0"/>
                </a:lnTo>
                <a:lnTo>
                  <a:pt x="985689" y="980313"/>
                </a:lnTo>
                <a:lnTo>
                  <a:pt x="0" y="980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544100" y="1841686"/>
            <a:ext cx="5995727" cy="5995392"/>
            <a:chOff x="0" y="0"/>
            <a:chExt cx="6341849" cy="6341495"/>
          </a:xfrm>
        </p:grpSpPr>
        <p:sp>
          <p:nvSpPr>
            <p:cNvPr id="15" name="Freeform 15"/>
            <p:cNvSpPr/>
            <p:nvPr/>
          </p:nvSpPr>
          <p:spPr>
            <a:xfrm>
              <a:off x="52082" y="193931"/>
              <a:ext cx="6237684" cy="5953633"/>
            </a:xfrm>
            <a:custGeom>
              <a:avLst/>
              <a:gdLst/>
              <a:ahLst/>
              <a:cxnLst/>
              <a:rect l="l" t="t" r="r" b="b"/>
              <a:pathLst>
                <a:path w="6237684" h="5953633">
                  <a:moveTo>
                    <a:pt x="3118842" y="4763"/>
                  </a:moveTo>
                  <a:cubicBezTo>
                    <a:pt x="2053864" y="0"/>
                    <a:pt x="1067739" y="565426"/>
                    <a:pt x="533869" y="1486939"/>
                  </a:cubicBezTo>
                  <a:cubicBezTo>
                    <a:pt x="0" y="2408453"/>
                    <a:pt x="0" y="3545180"/>
                    <a:pt x="533869" y="4466693"/>
                  </a:cubicBezTo>
                  <a:cubicBezTo>
                    <a:pt x="1067739" y="5388207"/>
                    <a:pt x="2053864" y="5953633"/>
                    <a:pt x="3118842" y="5948870"/>
                  </a:cubicBezTo>
                  <a:cubicBezTo>
                    <a:pt x="4183821" y="5953633"/>
                    <a:pt x="5169947" y="5388207"/>
                    <a:pt x="5703816" y="4466693"/>
                  </a:cubicBezTo>
                  <a:cubicBezTo>
                    <a:pt x="6237684" y="3545180"/>
                    <a:pt x="6237684" y="2408453"/>
                    <a:pt x="5703816" y="1486939"/>
                  </a:cubicBezTo>
                  <a:cubicBezTo>
                    <a:pt x="5169947" y="565426"/>
                    <a:pt x="4183821" y="0"/>
                    <a:pt x="3118842" y="4763"/>
                  </a:cubicBezTo>
                  <a:close/>
                </a:path>
              </a:pathLst>
            </a:custGeom>
            <a:blipFill>
              <a:blip r:embed="rId12"/>
              <a:stretch>
                <a:fillRect l="223" t="-25046" r="223" b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-4076" y="-4253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1"/>
                  </a:lnTo>
                  <a:lnTo>
                    <a:pt x="0" y="6350001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 rot="775972">
            <a:off x="1764676" y="7603811"/>
            <a:ext cx="1418686" cy="2131905"/>
          </a:xfrm>
          <a:custGeom>
            <a:avLst/>
            <a:gdLst/>
            <a:ahLst/>
            <a:cxnLst/>
            <a:rect l="l" t="t" r="r" b="b"/>
            <a:pathLst>
              <a:path w="1418686" h="2131905">
                <a:moveTo>
                  <a:pt x="0" y="0"/>
                </a:moveTo>
                <a:lnTo>
                  <a:pt x="1418686" y="0"/>
                </a:lnTo>
                <a:lnTo>
                  <a:pt x="1418686" y="2131904"/>
                </a:lnTo>
                <a:lnTo>
                  <a:pt x="0" y="21319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305180">
            <a:off x="5022644" y="1198606"/>
            <a:ext cx="1958378" cy="2017056"/>
          </a:xfrm>
          <a:custGeom>
            <a:avLst/>
            <a:gdLst/>
            <a:ahLst/>
            <a:cxnLst/>
            <a:rect l="l" t="t" r="r" b="b"/>
            <a:pathLst>
              <a:path w="1958378" h="2017056">
                <a:moveTo>
                  <a:pt x="0" y="0"/>
                </a:moveTo>
                <a:lnTo>
                  <a:pt x="1958378" y="0"/>
                </a:lnTo>
                <a:lnTo>
                  <a:pt x="1958378" y="2017056"/>
                </a:lnTo>
                <a:lnTo>
                  <a:pt x="0" y="20170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28863" y="6273964"/>
            <a:ext cx="430474" cy="550606"/>
          </a:xfrm>
          <a:custGeom>
            <a:avLst/>
            <a:gdLst/>
            <a:ahLst/>
            <a:cxnLst/>
            <a:rect l="l" t="t" r="r" b="b"/>
            <a:pathLst>
              <a:path w="430474" h="550606">
                <a:moveTo>
                  <a:pt x="0" y="0"/>
                </a:moveTo>
                <a:lnTo>
                  <a:pt x="430474" y="0"/>
                </a:lnTo>
                <a:lnTo>
                  <a:pt x="430474" y="550606"/>
                </a:lnTo>
                <a:lnTo>
                  <a:pt x="0" y="550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008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0890" y="5145929"/>
            <a:ext cx="18489780" cy="5141071"/>
            <a:chOff x="0" y="0"/>
            <a:chExt cx="4869736" cy="13540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9736" cy="1354027"/>
            </a:xfrm>
            <a:custGeom>
              <a:avLst/>
              <a:gdLst/>
              <a:ahLst/>
              <a:cxnLst/>
              <a:rect l="l" t="t" r="r" b="b"/>
              <a:pathLst>
                <a:path w="4869736" h="1354027">
                  <a:moveTo>
                    <a:pt x="0" y="0"/>
                  </a:moveTo>
                  <a:lnTo>
                    <a:pt x="4869736" y="0"/>
                  </a:lnTo>
                  <a:lnTo>
                    <a:pt x="4869736" y="1354027"/>
                  </a:lnTo>
                  <a:lnTo>
                    <a:pt x="0" y="1354027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9550"/>
              <a:ext cx="4869736" cy="114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17690" y="3660389"/>
            <a:ext cx="10922540" cy="2966222"/>
            <a:chOff x="0" y="0"/>
            <a:chExt cx="2876718" cy="781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6718" cy="781227"/>
            </a:xfrm>
            <a:custGeom>
              <a:avLst/>
              <a:gdLst/>
              <a:ahLst/>
              <a:cxnLst/>
              <a:rect l="l" t="t" r="r" b="b"/>
              <a:pathLst>
                <a:path w="2876718" h="781227">
                  <a:moveTo>
                    <a:pt x="0" y="0"/>
                  </a:moveTo>
                  <a:lnTo>
                    <a:pt x="2876718" y="0"/>
                  </a:lnTo>
                  <a:lnTo>
                    <a:pt x="2876718" y="781227"/>
                  </a:lnTo>
                  <a:lnTo>
                    <a:pt x="0" y="781227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0975"/>
              <a:ext cx="2876718" cy="600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999"/>
                </a:lnSpc>
              </a:pPr>
              <a:r>
                <a:rPr lang="en-US" sz="9999">
                  <a:solidFill>
                    <a:srgbClr val="43241E"/>
                  </a:solidFill>
                  <a:latin typeface="Alice"/>
                  <a:ea typeface="Alice"/>
                  <a:cs typeface="Alice"/>
                  <a:sym typeface="Alice"/>
                </a:rPr>
                <a:t>THANK YOU!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58863" y="8610600"/>
            <a:ext cx="10370274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Any questions?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65740" y="3864599"/>
            <a:ext cx="3161221" cy="3017529"/>
          </a:xfrm>
          <a:custGeom>
            <a:avLst/>
            <a:gdLst/>
            <a:ahLst/>
            <a:cxnLst/>
            <a:rect l="l" t="t" r="r" b="b"/>
            <a:pathLst>
              <a:path w="3161221" h="3017529">
                <a:moveTo>
                  <a:pt x="0" y="0"/>
                </a:moveTo>
                <a:lnTo>
                  <a:pt x="3161221" y="0"/>
                </a:lnTo>
                <a:lnTo>
                  <a:pt x="3161221" y="3017529"/>
                </a:lnTo>
                <a:lnTo>
                  <a:pt x="0" y="301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689402">
            <a:off x="13364321" y="6169707"/>
            <a:ext cx="1919490" cy="1368073"/>
          </a:xfrm>
          <a:custGeom>
            <a:avLst/>
            <a:gdLst/>
            <a:ahLst/>
            <a:cxnLst/>
            <a:rect l="l" t="t" r="r" b="b"/>
            <a:pathLst>
              <a:path w="1919490" h="1368073">
                <a:moveTo>
                  <a:pt x="0" y="0"/>
                </a:moveTo>
                <a:lnTo>
                  <a:pt x="1919490" y="0"/>
                </a:lnTo>
                <a:lnTo>
                  <a:pt x="1919490" y="1368073"/>
                </a:lnTo>
                <a:lnTo>
                  <a:pt x="0" y="1368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259793" y="814082"/>
            <a:ext cx="2360874" cy="2395721"/>
          </a:xfrm>
          <a:custGeom>
            <a:avLst/>
            <a:gdLst/>
            <a:ahLst/>
            <a:cxnLst/>
            <a:rect l="l" t="t" r="r" b="b"/>
            <a:pathLst>
              <a:path w="2360874" h="2395721">
                <a:moveTo>
                  <a:pt x="0" y="0"/>
                </a:moveTo>
                <a:lnTo>
                  <a:pt x="2360874" y="0"/>
                </a:lnTo>
                <a:lnTo>
                  <a:pt x="2360874" y="2395721"/>
                </a:lnTo>
                <a:lnTo>
                  <a:pt x="0" y="23957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97083">
            <a:off x="12760300" y="1794157"/>
            <a:ext cx="998987" cy="998987"/>
          </a:xfrm>
          <a:custGeom>
            <a:avLst/>
            <a:gdLst/>
            <a:ahLst/>
            <a:cxnLst/>
            <a:rect l="l" t="t" r="r" b="b"/>
            <a:pathLst>
              <a:path w="998987" h="998987">
                <a:moveTo>
                  <a:pt x="0" y="0"/>
                </a:moveTo>
                <a:lnTo>
                  <a:pt x="998987" y="0"/>
                </a:lnTo>
                <a:lnTo>
                  <a:pt x="998987" y="998987"/>
                </a:lnTo>
                <a:lnTo>
                  <a:pt x="0" y="998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586222" y="2011943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7" y="0"/>
                </a:lnTo>
                <a:lnTo>
                  <a:pt x="487937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815662" y="862791"/>
            <a:ext cx="811299" cy="806874"/>
          </a:xfrm>
          <a:custGeom>
            <a:avLst/>
            <a:gdLst/>
            <a:ahLst/>
            <a:cxnLst/>
            <a:rect l="l" t="t" r="r" b="b"/>
            <a:pathLst>
              <a:path w="811299" h="806874">
                <a:moveTo>
                  <a:pt x="0" y="0"/>
                </a:moveTo>
                <a:lnTo>
                  <a:pt x="811299" y="0"/>
                </a:lnTo>
                <a:lnTo>
                  <a:pt x="811299" y="806873"/>
                </a:lnTo>
                <a:lnTo>
                  <a:pt x="0" y="8068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704542" y="7314401"/>
            <a:ext cx="607561" cy="604247"/>
          </a:xfrm>
          <a:custGeom>
            <a:avLst/>
            <a:gdLst/>
            <a:ahLst/>
            <a:cxnLst/>
            <a:rect l="l" t="t" r="r" b="b"/>
            <a:pathLst>
              <a:path w="607561" h="604247">
                <a:moveTo>
                  <a:pt x="0" y="0"/>
                </a:moveTo>
                <a:lnTo>
                  <a:pt x="607561" y="0"/>
                </a:lnTo>
                <a:lnTo>
                  <a:pt x="607561" y="604247"/>
                </a:lnTo>
                <a:lnTo>
                  <a:pt x="0" y="6042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620667" y="3864599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6" y="0"/>
                </a:lnTo>
                <a:lnTo>
                  <a:pt x="487936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896969" y="2004442"/>
            <a:ext cx="452216" cy="578416"/>
          </a:xfrm>
          <a:custGeom>
            <a:avLst/>
            <a:gdLst/>
            <a:ahLst/>
            <a:cxnLst/>
            <a:rect l="l" t="t" r="r" b="b"/>
            <a:pathLst>
              <a:path w="452216" h="578416">
                <a:moveTo>
                  <a:pt x="0" y="0"/>
                </a:moveTo>
                <a:lnTo>
                  <a:pt x="452216" y="0"/>
                </a:lnTo>
                <a:lnTo>
                  <a:pt x="452216" y="578416"/>
                </a:lnTo>
                <a:lnTo>
                  <a:pt x="0" y="5784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444810" y="6449855"/>
            <a:ext cx="869288" cy="864546"/>
          </a:xfrm>
          <a:custGeom>
            <a:avLst/>
            <a:gdLst/>
            <a:ahLst/>
            <a:cxnLst/>
            <a:rect l="l" t="t" r="r" b="b"/>
            <a:pathLst>
              <a:path w="869288" h="864546">
                <a:moveTo>
                  <a:pt x="0" y="0"/>
                </a:moveTo>
                <a:lnTo>
                  <a:pt x="869288" y="0"/>
                </a:lnTo>
                <a:lnTo>
                  <a:pt x="869288" y="864546"/>
                </a:lnTo>
                <a:lnTo>
                  <a:pt x="0" y="8645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770567" y="1432137"/>
            <a:ext cx="1355821" cy="1348426"/>
          </a:xfrm>
          <a:custGeom>
            <a:avLst/>
            <a:gdLst/>
            <a:ahLst/>
            <a:cxnLst/>
            <a:rect l="l" t="t" r="r" b="b"/>
            <a:pathLst>
              <a:path w="1355821" h="1348426">
                <a:moveTo>
                  <a:pt x="0" y="0"/>
                </a:moveTo>
                <a:lnTo>
                  <a:pt x="1355821" y="0"/>
                </a:lnTo>
                <a:lnTo>
                  <a:pt x="1355821" y="1348426"/>
                </a:lnTo>
                <a:lnTo>
                  <a:pt x="0" y="13484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864635" y="7705032"/>
            <a:ext cx="1384287" cy="1336466"/>
          </a:xfrm>
          <a:custGeom>
            <a:avLst/>
            <a:gdLst/>
            <a:ahLst/>
            <a:cxnLst/>
            <a:rect l="l" t="t" r="r" b="b"/>
            <a:pathLst>
              <a:path w="1384287" h="1336466">
                <a:moveTo>
                  <a:pt x="0" y="0"/>
                </a:moveTo>
                <a:lnTo>
                  <a:pt x="1384287" y="0"/>
                </a:lnTo>
                <a:lnTo>
                  <a:pt x="1384287" y="1336467"/>
                </a:lnTo>
                <a:lnTo>
                  <a:pt x="0" y="13364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524038">
            <a:off x="1882832" y="7803439"/>
            <a:ext cx="1406781" cy="1448932"/>
          </a:xfrm>
          <a:custGeom>
            <a:avLst/>
            <a:gdLst/>
            <a:ahLst/>
            <a:cxnLst/>
            <a:rect l="l" t="t" r="r" b="b"/>
            <a:pathLst>
              <a:path w="1406781" h="1448932">
                <a:moveTo>
                  <a:pt x="0" y="0"/>
                </a:moveTo>
                <a:lnTo>
                  <a:pt x="1406781" y="0"/>
                </a:lnTo>
                <a:lnTo>
                  <a:pt x="1406781" y="1448932"/>
                </a:lnTo>
                <a:lnTo>
                  <a:pt x="0" y="14489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948876">
            <a:off x="1558839" y="8494327"/>
            <a:ext cx="798485" cy="794129"/>
          </a:xfrm>
          <a:custGeom>
            <a:avLst/>
            <a:gdLst/>
            <a:ahLst/>
            <a:cxnLst/>
            <a:rect l="l" t="t" r="r" b="b"/>
            <a:pathLst>
              <a:path w="798485" h="794129">
                <a:moveTo>
                  <a:pt x="0" y="0"/>
                </a:moveTo>
                <a:lnTo>
                  <a:pt x="798485" y="0"/>
                </a:lnTo>
                <a:lnTo>
                  <a:pt x="798485" y="794130"/>
                </a:lnTo>
                <a:lnTo>
                  <a:pt x="0" y="794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72600" y="1941748"/>
            <a:ext cx="6403862" cy="6403505"/>
            <a:chOff x="0" y="0"/>
            <a:chExt cx="6341849" cy="6341495"/>
          </a:xfrm>
        </p:grpSpPr>
        <p:sp>
          <p:nvSpPr>
            <p:cNvPr id="3" name="Freeform 3"/>
            <p:cNvSpPr/>
            <p:nvPr/>
          </p:nvSpPr>
          <p:spPr>
            <a:xfrm>
              <a:off x="358270" y="486175"/>
              <a:ext cx="5625310" cy="5369145"/>
            </a:xfrm>
            <a:custGeom>
              <a:avLst/>
              <a:gdLst/>
              <a:ahLst/>
              <a:cxnLst/>
              <a:rect l="l" t="t" r="r" b="b"/>
              <a:pathLst>
                <a:path w="5625310" h="5369145">
                  <a:moveTo>
                    <a:pt x="2812654" y="4295"/>
                  </a:moveTo>
                  <a:cubicBezTo>
                    <a:pt x="1852228" y="0"/>
                    <a:pt x="962914" y="509917"/>
                    <a:pt x="481457" y="1340962"/>
                  </a:cubicBezTo>
                  <a:cubicBezTo>
                    <a:pt x="0" y="2172007"/>
                    <a:pt x="0" y="3197138"/>
                    <a:pt x="481457" y="4028183"/>
                  </a:cubicBezTo>
                  <a:cubicBezTo>
                    <a:pt x="962914" y="4859228"/>
                    <a:pt x="1852228" y="5369145"/>
                    <a:pt x="2812654" y="5364850"/>
                  </a:cubicBezTo>
                  <a:cubicBezTo>
                    <a:pt x="3773081" y="5369145"/>
                    <a:pt x="4662395" y="4859228"/>
                    <a:pt x="5143852" y="4028183"/>
                  </a:cubicBezTo>
                  <a:cubicBezTo>
                    <a:pt x="5625309" y="3197138"/>
                    <a:pt x="5625309" y="2172007"/>
                    <a:pt x="5143852" y="1340962"/>
                  </a:cubicBezTo>
                  <a:cubicBezTo>
                    <a:pt x="4662395" y="509917"/>
                    <a:pt x="3773081" y="0"/>
                    <a:pt x="2812654" y="4295"/>
                  </a:cubicBezTo>
                  <a:close/>
                </a:path>
              </a:pathLst>
            </a:custGeom>
            <a:blipFill>
              <a:blip r:embed="rId2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4076" y="-4253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1"/>
                  </a:lnTo>
                  <a:lnTo>
                    <a:pt x="0" y="6350001"/>
                  </a:lnTo>
                  <a:close/>
                </a:path>
              </a:pathLst>
            </a:custGeom>
            <a:blipFill>
              <a:blip r:embed="rId3"/>
              <a:stretch>
                <a:fillRect l="-62" r="-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314540">
            <a:off x="9648081" y="1809523"/>
            <a:ext cx="1647141" cy="1680756"/>
          </a:xfrm>
          <a:custGeom>
            <a:avLst/>
            <a:gdLst/>
            <a:ahLst/>
            <a:cxnLst/>
            <a:rect l="l" t="t" r="r" b="b"/>
            <a:pathLst>
              <a:path w="1647141" h="1680756">
                <a:moveTo>
                  <a:pt x="0" y="0"/>
                </a:moveTo>
                <a:lnTo>
                  <a:pt x="1647141" y="0"/>
                </a:lnTo>
                <a:lnTo>
                  <a:pt x="1647141" y="1680757"/>
                </a:lnTo>
                <a:lnTo>
                  <a:pt x="0" y="168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687290">
            <a:off x="14492151" y="6641767"/>
            <a:ext cx="1487271" cy="1489981"/>
          </a:xfrm>
          <a:custGeom>
            <a:avLst/>
            <a:gdLst/>
            <a:ahLst/>
            <a:cxnLst/>
            <a:rect l="l" t="t" r="r" b="b"/>
            <a:pathLst>
              <a:path w="1487271" h="1489981">
                <a:moveTo>
                  <a:pt x="0" y="0"/>
                </a:moveTo>
                <a:lnTo>
                  <a:pt x="1487271" y="0"/>
                </a:lnTo>
                <a:lnTo>
                  <a:pt x="1487271" y="1489981"/>
                </a:lnTo>
                <a:lnTo>
                  <a:pt x="0" y="14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72600" y="2273210"/>
            <a:ext cx="757515" cy="753383"/>
          </a:xfrm>
          <a:custGeom>
            <a:avLst/>
            <a:gdLst/>
            <a:ahLst/>
            <a:cxnLst/>
            <a:rect l="l" t="t" r="r" b="b"/>
            <a:pathLst>
              <a:path w="757515" h="753383">
                <a:moveTo>
                  <a:pt x="0" y="0"/>
                </a:moveTo>
                <a:lnTo>
                  <a:pt x="757515" y="0"/>
                </a:lnTo>
                <a:lnTo>
                  <a:pt x="757515" y="753383"/>
                </a:lnTo>
                <a:lnTo>
                  <a:pt x="0" y="753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551703" y="3562013"/>
            <a:ext cx="396419" cy="507047"/>
          </a:xfrm>
          <a:custGeom>
            <a:avLst/>
            <a:gdLst/>
            <a:ahLst/>
            <a:cxnLst/>
            <a:rect l="l" t="t" r="r" b="b"/>
            <a:pathLst>
              <a:path w="396419" h="507047">
                <a:moveTo>
                  <a:pt x="0" y="0"/>
                </a:moveTo>
                <a:lnTo>
                  <a:pt x="396419" y="0"/>
                </a:lnTo>
                <a:lnTo>
                  <a:pt x="396419" y="507047"/>
                </a:lnTo>
                <a:lnTo>
                  <a:pt x="0" y="507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870077" y="901610"/>
            <a:ext cx="648301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Data Overview: National University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1819" y="2565400"/>
            <a:ext cx="6999533" cy="669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dataset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df_nu_final 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combines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college characteristics and rankings from IPEDS data and US News data. 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It contains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126,445 rows and 50 columns.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dataset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df_nu_stu_diversity_training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includes data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from 2012-2013 to 2020-2021,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with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110,928 rows and 50 columns. 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It is used to train the student diversity machine learning model.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dataset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df_nu_stu_diversity_test 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includes data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from 2021-2022,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with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14,028 rows and 50 columns.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It is used to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test the student diversity machine learning model.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dataset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df_nu_prof_diversity_training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includes data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from 2012-2013 to 2020-2021, 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with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109,829 rows and 50 columns.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It is used to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train the professor diversity machine learning model.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dataset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df_nu_prof_diversity_test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includes data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from 2021-2022,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with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14,028 rows and 50 columns.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It is used to test the professor diversity machine learning model.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372600" y="1941748"/>
            <a:ext cx="6403862" cy="6403505"/>
            <a:chOff x="0" y="0"/>
            <a:chExt cx="6341849" cy="6341495"/>
          </a:xfrm>
        </p:grpSpPr>
        <p:sp>
          <p:nvSpPr>
            <p:cNvPr id="3" name="Freeform 3"/>
            <p:cNvSpPr/>
            <p:nvPr/>
          </p:nvSpPr>
          <p:spPr>
            <a:xfrm>
              <a:off x="358270" y="486175"/>
              <a:ext cx="5625310" cy="5369145"/>
            </a:xfrm>
            <a:custGeom>
              <a:avLst/>
              <a:gdLst/>
              <a:ahLst/>
              <a:cxnLst/>
              <a:rect l="l" t="t" r="r" b="b"/>
              <a:pathLst>
                <a:path w="5625310" h="5369145">
                  <a:moveTo>
                    <a:pt x="2812654" y="4295"/>
                  </a:moveTo>
                  <a:cubicBezTo>
                    <a:pt x="1852228" y="0"/>
                    <a:pt x="962914" y="509917"/>
                    <a:pt x="481457" y="1340962"/>
                  </a:cubicBezTo>
                  <a:cubicBezTo>
                    <a:pt x="0" y="2172007"/>
                    <a:pt x="0" y="3197138"/>
                    <a:pt x="481457" y="4028183"/>
                  </a:cubicBezTo>
                  <a:cubicBezTo>
                    <a:pt x="962914" y="4859228"/>
                    <a:pt x="1852228" y="5369145"/>
                    <a:pt x="2812654" y="5364850"/>
                  </a:cubicBezTo>
                  <a:cubicBezTo>
                    <a:pt x="3773081" y="5369145"/>
                    <a:pt x="4662395" y="4859228"/>
                    <a:pt x="5143852" y="4028183"/>
                  </a:cubicBezTo>
                  <a:cubicBezTo>
                    <a:pt x="5625309" y="3197138"/>
                    <a:pt x="5625309" y="2172007"/>
                    <a:pt x="5143852" y="1340962"/>
                  </a:cubicBezTo>
                  <a:cubicBezTo>
                    <a:pt x="4662395" y="509917"/>
                    <a:pt x="3773081" y="0"/>
                    <a:pt x="2812654" y="4295"/>
                  </a:cubicBezTo>
                  <a:close/>
                </a:path>
              </a:pathLst>
            </a:custGeom>
            <a:blipFill>
              <a:blip r:embed="rId2"/>
              <a:stretch>
                <a:fillRect l="223" t="-25046" r="223" b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4076" y="-4253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6350000" y="0"/>
                  </a:lnTo>
                  <a:lnTo>
                    <a:pt x="6350000" y="6350001"/>
                  </a:lnTo>
                  <a:lnTo>
                    <a:pt x="0" y="6350001"/>
                  </a:lnTo>
                  <a:close/>
                </a:path>
              </a:pathLst>
            </a:custGeom>
            <a:blipFill>
              <a:blip r:embed="rId3"/>
              <a:stretch>
                <a:fillRect l="-62" r="-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-314540">
            <a:off x="9648081" y="1809523"/>
            <a:ext cx="1647141" cy="1680756"/>
          </a:xfrm>
          <a:custGeom>
            <a:avLst/>
            <a:gdLst/>
            <a:ahLst/>
            <a:cxnLst/>
            <a:rect l="l" t="t" r="r" b="b"/>
            <a:pathLst>
              <a:path w="1647141" h="1680756">
                <a:moveTo>
                  <a:pt x="0" y="0"/>
                </a:moveTo>
                <a:lnTo>
                  <a:pt x="1647141" y="0"/>
                </a:lnTo>
                <a:lnTo>
                  <a:pt x="1647141" y="1680757"/>
                </a:lnTo>
                <a:lnTo>
                  <a:pt x="0" y="168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687290">
            <a:off x="14492151" y="6641767"/>
            <a:ext cx="1487271" cy="1489981"/>
          </a:xfrm>
          <a:custGeom>
            <a:avLst/>
            <a:gdLst/>
            <a:ahLst/>
            <a:cxnLst/>
            <a:rect l="l" t="t" r="r" b="b"/>
            <a:pathLst>
              <a:path w="1487271" h="1489981">
                <a:moveTo>
                  <a:pt x="0" y="0"/>
                </a:moveTo>
                <a:lnTo>
                  <a:pt x="1487271" y="0"/>
                </a:lnTo>
                <a:lnTo>
                  <a:pt x="1487271" y="1489981"/>
                </a:lnTo>
                <a:lnTo>
                  <a:pt x="0" y="14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372600" y="2273210"/>
            <a:ext cx="757515" cy="753383"/>
          </a:xfrm>
          <a:custGeom>
            <a:avLst/>
            <a:gdLst/>
            <a:ahLst/>
            <a:cxnLst/>
            <a:rect l="l" t="t" r="r" b="b"/>
            <a:pathLst>
              <a:path w="757515" h="753383">
                <a:moveTo>
                  <a:pt x="0" y="0"/>
                </a:moveTo>
                <a:lnTo>
                  <a:pt x="757515" y="0"/>
                </a:lnTo>
                <a:lnTo>
                  <a:pt x="757515" y="753383"/>
                </a:lnTo>
                <a:lnTo>
                  <a:pt x="0" y="753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-4754049" y="4709723"/>
            <a:ext cx="10341685" cy="867553"/>
            <a:chOff x="0" y="0"/>
            <a:chExt cx="2723736" cy="228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551703" y="3562013"/>
            <a:ext cx="396419" cy="507047"/>
          </a:xfrm>
          <a:custGeom>
            <a:avLst/>
            <a:gdLst/>
            <a:ahLst/>
            <a:cxnLst/>
            <a:rect l="l" t="t" r="r" b="b"/>
            <a:pathLst>
              <a:path w="396419" h="507047">
                <a:moveTo>
                  <a:pt x="0" y="0"/>
                </a:moveTo>
                <a:lnTo>
                  <a:pt x="396419" y="0"/>
                </a:lnTo>
                <a:lnTo>
                  <a:pt x="396419" y="507047"/>
                </a:lnTo>
                <a:lnTo>
                  <a:pt x="0" y="507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400000">
            <a:off x="164728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12683344" y="4709723"/>
            <a:ext cx="10341685" cy="867553"/>
            <a:chOff x="0" y="0"/>
            <a:chExt cx="2723736" cy="2284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23736" cy="228491"/>
            </a:xfrm>
            <a:custGeom>
              <a:avLst/>
              <a:gdLst/>
              <a:ahLst/>
              <a:cxnLst/>
              <a:rect l="l" t="t" r="r" b="b"/>
              <a:pathLst>
                <a:path w="2723736" h="228491">
                  <a:moveTo>
                    <a:pt x="0" y="0"/>
                  </a:moveTo>
                  <a:lnTo>
                    <a:pt x="2723736" y="0"/>
                  </a:lnTo>
                  <a:lnTo>
                    <a:pt x="2723736" y="228491"/>
                  </a:lnTo>
                  <a:lnTo>
                    <a:pt x="0" y="22849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723736" cy="304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spc="362">
                  <a:solidFill>
                    <a:srgbClr val="43241E"/>
                  </a:solidFill>
                  <a:latin typeface="Kingred Youth"/>
                  <a:ea typeface="Kingred Youth"/>
                  <a:cs typeface="Kingred Youth"/>
                  <a:sym typeface="Kingred Youth"/>
                </a:rPr>
                <a:t>TOPIC OR IDEA       TOPIC OR IDEA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5400000">
            <a:off x="17754521" y="4967634"/>
            <a:ext cx="351731" cy="351731"/>
          </a:xfrm>
          <a:custGeom>
            <a:avLst/>
            <a:gdLst/>
            <a:ahLst/>
            <a:cxnLst/>
            <a:rect l="l" t="t" r="r" b="b"/>
            <a:pathLst>
              <a:path w="351731" h="351731">
                <a:moveTo>
                  <a:pt x="0" y="0"/>
                </a:moveTo>
                <a:lnTo>
                  <a:pt x="351731" y="0"/>
                </a:lnTo>
                <a:lnTo>
                  <a:pt x="351731" y="351732"/>
                </a:lnTo>
                <a:lnTo>
                  <a:pt x="0" y="351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870077" y="901610"/>
            <a:ext cx="648301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5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Data Overview: Liberal Art College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1819" y="2565400"/>
            <a:ext cx="6999533" cy="669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dataset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df_lac_final 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combines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college characteristics and rankings from IPEDS data and US News data. 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It contains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66,684 rows and 50 columns.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dataset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df_lac_stu_diversity_training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includes data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from 2012-2013 to 2020-2021,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with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57,174 rows and 50 columns. 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It is used to train the student diversity machine learning model.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dataset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df_lac_stu_diversity_test 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includes data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from 2021-2022,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with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7,163 rows and 50 columns.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It is used to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test the student diversity machine learning model.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dataset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df_lac_prof_diversity_training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includes data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from 2012-2013 to 2020-2021, 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with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54,772 rows and 50 columns.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It is used to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train the professor diversity machine learning model.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The dataset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df_lac_prof_diversity_test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includes data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from 2021-2022,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with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7,163 rows and 50 columns.</a:t>
            </a:r>
            <a:r>
              <a:rPr lang="en-US" sz="2000">
                <a:solidFill>
                  <a:srgbClr val="43241E"/>
                </a:solidFill>
                <a:latin typeface="Alice"/>
                <a:ea typeface="Alice"/>
                <a:cs typeface="Alice"/>
                <a:sym typeface="Alice"/>
              </a:rPr>
              <a:t> It is used to </a:t>
            </a:r>
            <a:r>
              <a:rPr lang="en-US" sz="20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test the professor diversity machine learning model.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008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0890" y="5145929"/>
            <a:ext cx="18489780" cy="5141071"/>
            <a:chOff x="0" y="0"/>
            <a:chExt cx="4869736" cy="13540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9736" cy="1354027"/>
            </a:xfrm>
            <a:custGeom>
              <a:avLst/>
              <a:gdLst/>
              <a:ahLst/>
              <a:cxnLst/>
              <a:rect l="l" t="t" r="r" b="b"/>
              <a:pathLst>
                <a:path w="4869736" h="1354027">
                  <a:moveTo>
                    <a:pt x="0" y="0"/>
                  </a:moveTo>
                  <a:lnTo>
                    <a:pt x="4869736" y="0"/>
                  </a:lnTo>
                  <a:lnTo>
                    <a:pt x="4869736" y="1354027"/>
                  </a:lnTo>
                  <a:lnTo>
                    <a:pt x="0" y="1354027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9550"/>
              <a:ext cx="4869736" cy="1144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0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17690" y="3660389"/>
            <a:ext cx="10922540" cy="2966222"/>
            <a:chOff x="0" y="0"/>
            <a:chExt cx="2876718" cy="781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6718" cy="781227"/>
            </a:xfrm>
            <a:custGeom>
              <a:avLst/>
              <a:gdLst/>
              <a:ahLst/>
              <a:cxnLst/>
              <a:rect l="l" t="t" r="r" b="b"/>
              <a:pathLst>
                <a:path w="2876718" h="781227">
                  <a:moveTo>
                    <a:pt x="0" y="0"/>
                  </a:moveTo>
                  <a:lnTo>
                    <a:pt x="2876718" y="0"/>
                  </a:lnTo>
                  <a:lnTo>
                    <a:pt x="2876718" y="781227"/>
                  </a:lnTo>
                  <a:lnTo>
                    <a:pt x="0" y="781227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3350"/>
              <a:ext cx="2876718" cy="647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6999">
                  <a:solidFill>
                    <a:srgbClr val="43241E"/>
                  </a:solidFill>
                  <a:latin typeface="Alice Bold"/>
                  <a:ea typeface="Alice Bold"/>
                  <a:cs typeface="Alice Bold"/>
                  <a:sym typeface="Alice Bold"/>
                </a:rPr>
                <a:t>SUMMARY STATISTICS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60091" y="3864599"/>
            <a:ext cx="3161221" cy="3017529"/>
          </a:xfrm>
          <a:custGeom>
            <a:avLst/>
            <a:gdLst/>
            <a:ahLst/>
            <a:cxnLst/>
            <a:rect l="l" t="t" r="r" b="b"/>
            <a:pathLst>
              <a:path w="3161221" h="3017529">
                <a:moveTo>
                  <a:pt x="0" y="0"/>
                </a:moveTo>
                <a:lnTo>
                  <a:pt x="3161221" y="0"/>
                </a:lnTo>
                <a:lnTo>
                  <a:pt x="3161221" y="3017529"/>
                </a:lnTo>
                <a:lnTo>
                  <a:pt x="0" y="301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689402">
            <a:off x="13364321" y="6169707"/>
            <a:ext cx="1919490" cy="1368073"/>
          </a:xfrm>
          <a:custGeom>
            <a:avLst/>
            <a:gdLst/>
            <a:ahLst/>
            <a:cxnLst/>
            <a:rect l="l" t="t" r="r" b="b"/>
            <a:pathLst>
              <a:path w="1919490" h="1368073">
                <a:moveTo>
                  <a:pt x="0" y="0"/>
                </a:moveTo>
                <a:lnTo>
                  <a:pt x="1919490" y="0"/>
                </a:lnTo>
                <a:lnTo>
                  <a:pt x="1919490" y="1368073"/>
                </a:lnTo>
                <a:lnTo>
                  <a:pt x="0" y="1368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259793" y="814082"/>
            <a:ext cx="2360874" cy="2395721"/>
          </a:xfrm>
          <a:custGeom>
            <a:avLst/>
            <a:gdLst/>
            <a:ahLst/>
            <a:cxnLst/>
            <a:rect l="l" t="t" r="r" b="b"/>
            <a:pathLst>
              <a:path w="2360874" h="2395721">
                <a:moveTo>
                  <a:pt x="0" y="0"/>
                </a:moveTo>
                <a:lnTo>
                  <a:pt x="2360874" y="0"/>
                </a:lnTo>
                <a:lnTo>
                  <a:pt x="2360874" y="2395721"/>
                </a:lnTo>
                <a:lnTo>
                  <a:pt x="0" y="23957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97083">
            <a:off x="12760300" y="1794157"/>
            <a:ext cx="998987" cy="998987"/>
          </a:xfrm>
          <a:custGeom>
            <a:avLst/>
            <a:gdLst/>
            <a:ahLst/>
            <a:cxnLst/>
            <a:rect l="l" t="t" r="r" b="b"/>
            <a:pathLst>
              <a:path w="998987" h="998987">
                <a:moveTo>
                  <a:pt x="0" y="0"/>
                </a:moveTo>
                <a:lnTo>
                  <a:pt x="998987" y="0"/>
                </a:lnTo>
                <a:lnTo>
                  <a:pt x="998987" y="998987"/>
                </a:lnTo>
                <a:lnTo>
                  <a:pt x="0" y="998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586222" y="2011943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7" y="0"/>
                </a:lnTo>
                <a:lnTo>
                  <a:pt x="487937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815662" y="862791"/>
            <a:ext cx="811299" cy="806874"/>
          </a:xfrm>
          <a:custGeom>
            <a:avLst/>
            <a:gdLst/>
            <a:ahLst/>
            <a:cxnLst/>
            <a:rect l="l" t="t" r="r" b="b"/>
            <a:pathLst>
              <a:path w="811299" h="806874">
                <a:moveTo>
                  <a:pt x="0" y="0"/>
                </a:moveTo>
                <a:lnTo>
                  <a:pt x="811299" y="0"/>
                </a:lnTo>
                <a:lnTo>
                  <a:pt x="811299" y="806873"/>
                </a:lnTo>
                <a:lnTo>
                  <a:pt x="0" y="8068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704542" y="7314401"/>
            <a:ext cx="607561" cy="604247"/>
          </a:xfrm>
          <a:custGeom>
            <a:avLst/>
            <a:gdLst/>
            <a:ahLst/>
            <a:cxnLst/>
            <a:rect l="l" t="t" r="r" b="b"/>
            <a:pathLst>
              <a:path w="607561" h="604247">
                <a:moveTo>
                  <a:pt x="0" y="0"/>
                </a:moveTo>
                <a:lnTo>
                  <a:pt x="607561" y="0"/>
                </a:lnTo>
                <a:lnTo>
                  <a:pt x="607561" y="604247"/>
                </a:lnTo>
                <a:lnTo>
                  <a:pt x="0" y="6042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620667" y="3864599"/>
            <a:ext cx="487937" cy="624105"/>
          </a:xfrm>
          <a:custGeom>
            <a:avLst/>
            <a:gdLst/>
            <a:ahLst/>
            <a:cxnLst/>
            <a:rect l="l" t="t" r="r" b="b"/>
            <a:pathLst>
              <a:path w="487937" h="624105">
                <a:moveTo>
                  <a:pt x="0" y="0"/>
                </a:moveTo>
                <a:lnTo>
                  <a:pt x="487936" y="0"/>
                </a:lnTo>
                <a:lnTo>
                  <a:pt x="487936" y="624105"/>
                </a:lnTo>
                <a:lnTo>
                  <a:pt x="0" y="624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896969" y="2004442"/>
            <a:ext cx="452216" cy="578416"/>
          </a:xfrm>
          <a:custGeom>
            <a:avLst/>
            <a:gdLst/>
            <a:ahLst/>
            <a:cxnLst/>
            <a:rect l="l" t="t" r="r" b="b"/>
            <a:pathLst>
              <a:path w="452216" h="578416">
                <a:moveTo>
                  <a:pt x="0" y="0"/>
                </a:moveTo>
                <a:lnTo>
                  <a:pt x="452216" y="0"/>
                </a:lnTo>
                <a:lnTo>
                  <a:pt x="452216" y="578416"/>
                </a:lnTo>
                <a:lnTo>
                  <a:pt x="0" y="5784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444810" y="6449855"/>
            <a:ext cx="869288" cy="864546"/>
          </a:xfrm>
          <a:custGeom>
            <a:avLst/>
            <a:gdLst/>
            <a:ahLst/>
            <a:cxnLst/>
            <a:rect l="l" t="t" r="r" b="b"/>
            <a:pathLst>
              <a:path w="869288" h="864546">
                <a:moveTo>
                  <a:pt x="0" y="0"/>
                </a:moveTo>
                <a:lnTo>
                  <a:pt x="869288" y="0"/>
                </a:lnTo>
                <a:lnTo>
                  <a:pt x="869288" y="864546"/>
                </a:lnTo>
                <a:lnTo>
                  <a:pt x="0" y="8645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770567" y="1432137"/>
            <a:ext cx="1355821" cy="1348426"/>
          </a:xfrm>
          <a:custGeom>
            <a:avLst/>
            <a:gdLst/>
            <a:ahLst/>
            <a:cxnLst/>
            <a:rect l="l" t="t" r="r" b="b"/>
            <a:pathLst>
              <a:path w="1355821" h="1348426">
                <a:moveTo>
                  <a:pt x="0" y="0"/>
                </a:moveTo>
                <a:lnTo>
                  <a:pt x="1355821" y="0"/>
                </a:lnTo>
                <a:lnTo>
                  <a:pt x="1355821" y="1348426"/>
                </a:lnTo>
                <a:lnTo>
                  <a:pt x="0" y="13484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864635" y="7705032"/>
            <a:ext cx="1384287" cy="1336466"/>
          </a:xfrm>
          <a:custGeom>
            <a:avLst/>
            <a:gdLst/>
            <a:ahLst/>
            <a:cxnLst/>
            <a:rect l="l" t="t" r="r" b="b"/>
            <a:pathLst>
              <a:path w="1384287" h="1336466">
                <a:moveTo>
                  <a:pt x="0" y="0"/>
                </a:moveTo>
                <a:lnTo>
                  <a:pt x="1384287" y="0"/>
                </a:lnTo>
                <a:lnTo>
                  <a:pt x="1384287" y="1336467"/>
                </a:lnTo>
                <a:lnTo>
                  <a:pt x="0" y="13364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524038">
            <a:off x="1882832" y="7803439"/>
            <a:ext cx="1406781" cy="1448932"/>
          </a:xfrm>
          <a:custGeom>
            <a:avLst/>
            <a:gdLst/>
            <a:ahLst/>
            <a:cxnLst/>
            <a:rect l="l" t="t" r="r" b="b"/>
            <a:pathLst>
              <a:path w="1406781" h="1448932">
                <a:moveTo>
                  <a:pt x="0" y="0"/>
                </a:moveTo>
                <a:lnTo>
                  <a:pt x="1406781" y="0"/>
                </a:lnTo>
                <a:lnTo>
                  <a:pt x="1406781" y="1448932"/>
                </a:lnTo>
                <a:lnTo>
                  <a:pt x="0" y="14489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948876">
            <a:off x="1558839" y="8494327"/>
            <a:ext cx="798485" cy="794129"/>
          </a:xfrm>
          <a:custGeom>
            <a:avLst/>
            <a:gdLst/>
            <a:ahLst/>
            <a:cxnLst/>
            <a:rect l="l" t="t" r="r" b="b"/>
            <a:pathLst>
              <a:path w="798485" h="794129">
                <a:moveTo>
                  <a:pt x="0" y="0"/>
                </a:moveTo>
                <a:lnTo>
                  <a:pt x="798485" y="0"/>
                </a:lnTo>
                <a:lnTo>
                  <a:pt x="798485" y="794130"/>
                </a:lnTo>
                <a:lnTo>
                  <a:pt x="0" y="794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2221" y="0"/>
            <a:ext cx="18732442" cy="6042956"/>
            <a:chOff x="0" y="0"/>
            <a:chExt cx="4933647" cy="1591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33647" cy="1591561"/>
            </a:xfrm>
            <a:custGeom>
              <a:avLst/>
              <a:gdLst/>
              <a:ahLst/>
              <a:cxnLst/>
              <a:rect l="l" t="t" r="r" b="b"/>
              <a:pathLst>
                <a:path w="4933647" h="1591561">
                  <a:moveTo>
                    <a:pt x="0" y="0"/>
                  </a:moveTo>
                  <a:lnTo>
                    <a:pt x="4933647" y="0"/>
                  </a:lnTo>
                  <a:lnTo>
                    <a:pt x="4933647" y="1591561"/>
                  </a:lnTo>
                  <a:lnTo>
                    <a:pt x="0" y="159156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4933647" cy="171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7847" y="8289030"/>
            <a:ext cx="1343718" cy="1336388"/>
          </a:xfrm>
          <a:custGeom>
            <a:avLst/>
            <a:gdLst/>
            <a:ahLst/>
            <a:cxnLst/>
            <a:rect l="l" t="t" r="r" b="b"/>
            <a:pathLst>
              <a:path w="1343718" h="1336388">
                <a:moveTo>
                  <a:pt x="0" y="0"/>
                </a:moveTo>
                <a:lnTo>
                  <a:pt x="1343717" y="0"/>
                </a:lnTo>
                <a:lnTo>
                  <a:pt x="1343717" y="1336388"/>
                </a:lnTo>
                <a:lnTo>
                  <a:pt x="0" y="133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383040" y="1809092"/>
            <a:ext cx="876260" cy="871480"/>
          </a:xfrm>
          <a:custGeom>
            <a:avLst/>
            <a:gdLst/>
            <a:ahLst/>
            <a:cxnLst/>
            <a:rect l="l" t="t" r="r" b="b"/>
            <a:pathLst>
              <a:path w="876260" h="871480">
                <a:moveTo>
                  <a:pt x="0" y="0"/>
                </a:moveTo>
                <a:lnTo>
                  <a:pt x="876260" y="0"/>
                </a:lnTo>
                <a:lnTo>
                  <a:pt x="876260" y="871480"/>
                </a:lnTo>
                <a:lnTo>
                  <a:pt x="0" y="87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04989">
            <a:off x="16911432" y="6122029"/>
            <a:ext cx="992647" cy="1012906"/>
          </a:xfrm>
          <a:custGeom>
            <a:avLst/>
            <a:gdLst/>
            <a:ahLst/>
            <a:cxnLst/>
            <a:rect l="l" t="t" r="r" b="b"/>
            <a:pathLst>
              <a:path w="992647" h="1012906">
                <a:moveTo>
                  <a:pt x="0" y="0"/>
                </a:moveTo>
                <a:lnTo>
                  <a:pt x="992648" y="0"/>
                </a:lnTo>
                <a:lnTo>
                  <a:pt x="992648" y="1012906"/>
                </a:lnTo>
                <a:lnTo>
                  <a:pt x="0" y="101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08645">
            <a:off x="1289279" y="1989544"/>
            <a:ext cx="1144570" cy="815766"/>
          </a:xfrm>
          <a:custGeom>
            <a:avLst/>
            <a:gdLst/>
            <a:ahLst/>
            <a:cxnLst/>
            <a:rect l="l" t="t" r="r" b="b"/>
            <a:pathLst>
              <a:path w="1144570" h="815766">
                <a:moveTo>
                  <a:pt x="0" y="0"/>
                </a:moveTo>
                <a:lnTo>
                  <a:pt x="1144570" y="0"/>
                </a:lnTo>
                <a:lnTo>
                  <a:pt x="1144570" y="815766"/>
                </a:lnTo>
                <a:lnTo>
                  <a:pt x="0" y="815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753701" y="828219"/>
            <a:ext cx="331197" cy="423624"/>
          </a:xfrm>
          <a:custGeom>
            <a:avLst/>
            <a:gdLst/>
            <a:ahLst/>
            <a:cxnLst/>
            <a:rect l="l" t="t" r="r" b="b"/>
            <a:pathLst>
              <a:path w="331197" h="423624">
                <a:moveTo>
                  <a:pt x="0" y="0"/>
                </a:moveTo>
                <a:lnTo>
                  <a:pt x="331197" y="0"/>
                </a:lnTo>
                <a:lnTo>
                  <a:pt x="331197" y="423624"/>
                </a:lnTo>
                <a:lnTo>
                  <a:pt x="0" y="423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90944" y="2397427"/>
            <a:ext cx="359457" cy="459771"/>
          </a:xfrm>
          <a:custGeom>
            <a:avLst/>
            <a:gdLst/>
            <a:ahLst/>
            <a:cxnLst/>
            <a:rect l="l" t="t" r="r" b="b"/>
            <a:pathLst>
              <a:path w="359457" h="459771">
                <a:moveTo>
                  <a:pt x="0" y="0"/>
                </a:moveTo>
                <a:lnTo>
                  <a:pt x="359457" y="0"/>
                </a:lnTo>
                <a:lnTo>
                  <a:pt x="359457" y="459770"/>
                </a:lnTo>
                <a:lnTo>
                  <a:pt x="0" y="45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129336" y="2040703"/>
            <a:ext cx="12029328" cy="7217597"/>
          </a:xfrm>
          <a:custGeom>
            <a:avLst/>
            <a:gdLst/>
            <a:ahLst/>
            <a:cxnLst/>
            <a:rect l="l" t="t" r="r" b="b"/>
            <a:pathLst>
              <a:path w="12029328" h="7217597">
                <a:moveTo>
                  <a:pt x="0" y="0"/>
                </a:moveTo>
                <a:lnTo>
                  <a:pt x="12029328" y="0"/>
                </a:lnTo>
                <a:lnTo>
                  <a:pt x="12029328" y="7217597"/>
                </a:lnTo>
                <a:lnTo>
                  <a:pt x="0" y="72175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53138" y="1078131"/>
            <a:ext cx="15981724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</a:pPr>
            <a:r>
              <a:rPr lang="en-US" sz="32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Student Diversity at Top Universities Based on the 2025 Best National University Rankings Over the Years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2221" y="0"/>
            <a:ext cx="18732442" cy="6042956"/>
            <a:chOff x="0" y="0"/>
            <a:chExt cx="4933647" cy="1591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33647" cy="1591561"/>
            </a:xfrm>
            <a:custGeom>
              <a:avLst/>
              <a:gdLst/>
              <a:ahLst/>
              <a:cxnLst/>
              <a:rect l="l" t="t" r="r" b="b"/>
              <a:pathLst>
                <a:path w="4933647" h="1591561">
                  <a:moveTo>
                    <a:pt x="0" y="0"/>
                  </a:moveTo>
                  <a:lnTo>
                    <a:pt x="4933647" y="0"/>
                  </a:lnTo>
                  <a:lnTo>
                    <a:pt x="4933647" y="1591561"/>
                  </a:lnTo>
                  <a:lnTo>
                    <a:pt x="0" y="159156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4933647" cy="171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7847" y="8289030"/>
            <a:ext cx="1343718" cy="1336388"/>
          </a:xfrm>
          <a:custGeom>
            <a:avLst/>
            <a:gdLst/>
            <a:ahLst/>
            <a:cxnLst/>
            <a:rect l="l" t="t" r="r" b="b"/>
            <a:pathLst>
              <a:path w="1343718" h="1336388">
                <a:moveTo>
                  <a:pt x="0" y="0"/>
                </a:moveTo>
                <a:lnTo>
                  <a:pt x="1343717" y="0"/>
                </a:lnTo>
                <a:lnTo>
                  <a:pt x="1343717" y="1336388"/>
                </a:lnTo>
                <a:lnTo>
                  <a:pt x="0" y="133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383040" y="1809092"/>
            <a:ext cx="876260" cy="871480"/>
          </a:xfrm>
          <a:custGeom>
            <a:avLst/>
            <a:gdLst/>
            <a:ahLst/>
            <a:cxnLst/>
            <a:rect l="l" t="t" r="r" b="b"/>
            <a:pathLst>
              <a:path w="876260" h="871480">
                <a:moveTo>
                  <a:pt x="0" y="0"/>
                </a:moveTo>
                <a:lnTo>
                  <a:pt x="876260" y="0"/>
                </a:lnTo>
                <a:lnTo>
                  <a:pt x="876260" y="871480"/>
                </a:lnTo>
                <a:lnTo>
                  <a:pt x="0" y="87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04989">
            <a:off x="16911432" y="6122029"/>
            <a:ext cx="992647" cy="1012906"/>
          </a:xfrm>
          <a:custGeom>
            <a:avLst/>
            <a:gdLst/>
            <a:ahLst/>
            <a:cxnLst/>
            <a:rect l="l" t="t" r="r" b="b"/>
            <a:pathLst>
              <a:path w="992647" h="1012906">
                <a:moveTo>
                  <a:pt x="0" y="0"/>
                </a:moveTo>
                <a:lnTo>
                  <a:pt x="992648" y="0"/>
                </a:lnTo>
                <a:lnTo>
                  <a:pt x="992648" y="1012906"/>
                </a:lnTo>
                <a:lnTo>
                  <a:pt x="0" y="101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08645">
            <a:off x="1289279" y="1989544"/>
            <a:ext cx="1144570" cy="815766"/>
          </a:xfrm>
          <a:custGeom>
            <a:avLst/>
            <a:gdLst/>
            <a:ahLst/>
            <a:cxnLst/>
            <a:rect l="l" t="t" r="r" b="b"/>
            <a:pathLst>
              <a:path w="1144570" h="815766">
                <a:moveTo>
                  <a:pt x="0" y="0"/>
                </a:moveTo>
                <a:lnTo>
                  <a:pt x="1144570" y="0"/>
                </a:lnTo>
                <a:lnTo>
                  <a:pt x="1144570" y="815766"/>
                </a:lnTo>
                <a:lnTo>
                  <a:pt x="0" y="815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753701" y="828219"/>
            <a:ext cx="331197" cy="423624"/>
          </a:xfrm>
          <a:custGeom>
            <a:avLst/>
            <a:gdLst/>
            <a:ahLst/>
            <a:cxnLst/>
            <a:rect l="l" t="t" r="r" b="b"/>
            <a:pathLst>
              <a:path w="331197" h="423624">
                <a:moveTo>
                  <a:pt x="0" y="0"/>
                </a:moveTo>
                <a:lnTo>
                  <a:pt x="331197" y="0"/>
                </a:lnTo>
                <a:lnTo>
                  <a:pt x="331197" y="423624"/>
                </a:lnTo>
                <a:lnTo>
                  <a:pt x="0" y="423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90944" y="2397427"/>
            <a:ext cx="359457" cy="459771"/>
          </a:xfrm>
          <a:custGeom>
            <a:avLst/>
            <a:gdLst/>
            <a:ahLst/>
            <a:cxnLst/>
            <a:rect l="l" t="t" r="r" b="b"/>
            <a:pathLst>
              <a:path w="359457" h="459771">
                <a:moveTo>
                  <a:pt x="0" y="0"/>
                </a:moveTo>
                <a:lnTo>
                  <a:pt x="359457" y="0"/>
                </a:lnTo>
                <a:lnTo>
                  <a:pt x="359457" y="459770"/>
                </a:lnTo>
                <a:lnTo>
                  <a:pt x="0" y="45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129336" y="2040703"/>
            <a:ext cx="12029328" cy="7217597"/>
          </a:xfrm>
          <a:custGeom>
            <a:avLst/>
            <a:gdLst/>
            <a:ahLst/>
            <a:cxnLst/>
            <a:rect l="l" t="t" r="r" b="b"/>
            <a:pathLst>
              <a:path w="12029328" h="7217597">
                <a:moveTo>
                  <a:pt x="0" y="0"/>
                </a:moveTo>
                <a:lnTo>
                  <a:pt x="12029328" y="0"/>
                </a:lnTo>
                <a:lnTo>
                  <a:pt x="12029328" y="7217597"/>
                </a:lnTo>
                <a:lnTo>
                  <a:pt x="0" y="72175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53138" y="1078131"/>
            <a:ext cx="15981724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</a:pPr>
            <a:r>
              <a:rPr lang="en-US" sz="32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Professor Diversity at Top Universities Based on the 2025 Best National University Rankings Over the Years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5040" y="0"/>
            <a:ext cx="18618080" cy="10287000"/>
          </a:xfrm>
          <a:custGeom>
            <a:avLst/>
            <a:gdLst/>
            <a:ahLst/>
            <a:cxnLst/>
            <a:rect l="l" t="t" r="r" b="b"/>
            <a:pathLst>
              <a:path w="18618080" h="10287000">
                <a:moveTo>
                  <a:pt x="0" y="0"/>
                </a:moveTo>
                <a:lnTo>
                  <a:pt x="18618080" y="0"/>
                </a:lnTo>
                <a:lnTo>
                  <a:pt x="18618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618" t="-56847" r="-4258" b="-4020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2221" y="0"/>
            <a:ext cx="18732442" cy="6042956"/>
            <a:chOff x="0" y="0"/>
            <a:chExt cx="4933647" cy="1591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33647" cy="1591561"/>
            </a:xfrm>
            <a:custGeom>
              <a:avLst/>
              <a:gdLst/>
              <a:ahLst/>
              <a:cxnLst/>
              <a:rect l="l" t="t" r="r" b="b"/>
              <a:pathLst>
                <a:path w="4933647" h="1591561">
                  <a:moveTo>
                    <a:pt x="0" y="0"/>
                  </a:moveTo>
                  <a:lnTo>
                    <a:pt x="4933647" y="0"/>
                  </a:lnTo>
                  <a:lnTo>
                    <a:pt x="4933647" y="1591561"/>
                  </a:lnTo>
                  <a:lnTo>
                    <a:pt x="0" y="1591561"/>
                  </a:lnTo>
                  <a:close/>
                </a:path>
              </a:pathLst>
            </a:custGeom>
            <a:solidFill>
              <a:srgbClr val="FFFAF0"/>
            </a:solidFill>
            <a:ln w="9525" cap="sq">
              <a:solidFill>
                <a:srgbClr val="43241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4933647" cy="171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8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7847" y="8289030"/>
            <a:ext cx="1343718" cy="1336388"/>
          </a:xfrm>
          <a:custGeom>
            <a:avLst/>
            <a:gdLst/>
            <a:ahLst/>
            <a:cxnLst/>
            <a:rect l="l" t="t" r="r" b="b"/>
            <a:pathLst>
              <a:path w="1343718" h="1336388">
                <a:moveTo>
                  <a:pt x="0" y="0"/>
                </a:moveTo>
                <a:lnTo>
                  <a:pt x="1343717" y="0"/>
                </a:lnTo>
                <a:lnTo>
                  <a:pt x="1343717" y="1336388"/>
                </a:lnTo>
                <a:lnTo>
                  <a:pt x="0" y="13363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383040" y="1809092"/>
            <a:ext cx="876260" cy="871480"/>
          </a:xfrm>
          <a:custGeom>
            <a:avLst/>
            <a:gdLst/>
            <a:ahLst/>
            <a:cxnLst/>
            <a:rect l="l" t="t" r="r" b="b"/>
            <a:pathLst>
              <a:path w="876260" h="871480">
                <a:moveTo>
                  <a:pt x="0" y="0"/>
                </a:moveTo>
                <a:lnTo>
                  <a:pt x="876260" y="0"/>
                </a:lnTo>
                <a:lnTo>
                  <a:pt x="876260" y="871480"/>
                </a:lnTo>
                <a:lnTo>
                  <a:pt x="0" y="87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04989">
            <a:off x="16911432" y="6122029"/>
            <a:ext cx="992647" cy="1012906"/>
          </a:xfrm>
          <a:custGeom>
            <a:avLst/>
            <a:gdLst/>
            <a:ahLst/>
            <a:cxnLst/>
            <a:rect l="l" t="t" r="r" b="b"/>
            <a:pathLst>
              <a:path w="992647" h="1012906">
                <a:moveTo>
                  <a:pt x="0" y="0"/>
                </a:moveTo>
                <a:lnTo>
                  <a:pt x="992648" y="0"/>
                </a:lnTo>
                <a:lnTo>
                  <a:pt x="992648" y="1012906"/>
                </a:lnTo>
                <a:lnTo>
                  <a:pt x="0" y="101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708645">
            <a:off x="1289279" y="1989544"/>
            <a:ext cx="1144570" cy="815766"/>
          </a:xfrm>
          <a:custGeom>
            <a:avLst/>
            <a:gdLst/>
            <a:ahLst/>
            <a:cxnLst/>
            <a:rect l="l" t="t" r="r" b="b"/>
            <a:pathLst>
              <a:path w="1144570" h="815766">
                <a:moveTo>
                  <a:pt x="0" y="0"/>
                </a:moveTo>
                <a:lnTo>
                  <a:pt x="1144570" y="0"/>
                </a:lnTo>
                <a:lnTo>
                  <a:pt x="1144570" y="815766"/>
                </a:lnTo>
                <a:lnTo>
                  <a:pt x="0" y="815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753701" y="828219"/>
            <a:ext cx="331197" cy="423624"/>
          </a:xfrm>
          <a:custGeom>
            <a:avLst/>
            <a:gdLst/>
            <a:ahLst/>
            <a:cxnLst/>
            <a:rect l="l" t="t" r="r" b="b"/>
            <a:pathLst>
              <a:path w="331197" h="423624">
                <a:moveTo>
                  <a:pt x="0" y="0"/>
                </a:moveTo>
                <a:lnTo>
                  <a:pt x="331197" y="0"/>
                </a:lnTo>
                <a:lnTo>
                  <a:pt x="331197" y="423624"/>
                </a:lnTo>
                <a:lnTo>
                  <a:pt x="0" y="423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90944" y="2397427"/>
            <a:ext cx="359457" cy="459771"/>
          </a:xfrm>
          <a:custGeom>
            <a:avLst/>
            <a:gdLst/>
            <a:ahLst/>
            <a:cxnLst/>
            <a:rect l="l" t="t" r="r" b="b"/>
            <a:pathLst>
              <a:path w="359457" h="459771">
                <a:moveTo>
                  <a:pt x="0" y="0"/>
                </a:moveTo>
                <a:lnTo>
                  <a:pt x="359457" y="0"/>
                </a:lnTo>
                <a:lnTo>
                  <a:pt x="359457" y="459770"/>
                </a:lnTo>
                <a:lnTo>
                  <a:pt x="0" y="459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330621" y="2282245"/>
            <a:ext cx="11626758" cy="6976055"/>
          </a:xfrm>
          <a:custGeom>
            <a:avLst/>
            <a:gdLst/>
            <a:ahLst/>
            <a:cxnLst/>
            <a:rect l="l" t="t" r="r" b="b"/>
            <a:pathLst>
              <a:path w="11626758" h="6976055">
                <a:moveTo>
                  <a:pt x="0" y="0"/>
                </a:moveTo>
                <a:lnTo>
                  <a:pt x="11626758" y="0"/>
                </a:lnTo>
                <a:lnTo>
                  <a:pt x="11626758" y="6976055"/>
                </a:lnTo>
                <a:lnTo>
                  <a:pt x="0" y="69760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53138" y="1078131"/>
            <a:ext cx="15981724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</a:pPr>
            <a:r>
              <a:rPr lang="en-US" sz="3200">
                <a:solidFill>
                  <a:srgbClr val="43241E"/>
                </a:solidFill>
                <a:latin typeface="Alice Bold"/>
                <a:ea typeface="Alice Bold"/>
                <a:cs typeface="Alice Bold"/>
                <a:sym typeface="Alice Bold"/>
              </a:rPr>
              <a:t>Student Diversity at Top Universities Based on the 2025  Liberal Arts College Rankings Over the Years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2085</Words>
  <Application>Microsoft Macintosh PowerPoint</Application>
  <PresentationFormat>Custom</PresentationFormat>
  <Paragraphs>142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Alice Bold</vt:lpstr>
      <vt:lpstr>Kingred Youth</vt:lpstr>
      <vt:lpstr>Alice Bold Italics</vt:lpstr>
      <vt:lpstr>Aptos</vt:lpstr>
      <vt:lpstr>Arial</vt:lpstr>
      <vt:lpstr>Alice Italics</vt:lpstr>
      <vt:lpstr>Alice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400 Project Presentation</dc:title>
  <cp:lastModifiedBy>Nguyen, Margaret</cp:lastModifiedBy>
  <cp:revision>3</cp:revision>
  <dcterms:created xsi:type="dcterms:W3CDTF">2006-08-16T00:00:00Z</dcterms:created>
  <dcterms:modified xsi:type="dcterms:W3CDTF">2024-12-18T18:41:42Z</dcterms:modified>
  <dc:identifier>DAGZFjtYiFg</dc:identifier>
</cp:coreProperties>
</file>